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6" r:id="rId2"/>
    <p:sldId id="258" r:id="rId3"/>
    <p:sldId id="274" r:id="rId4"/>
    <p:sldId id="275" r:id="rId5"/>
    <p:sldId id="267" r:id="rId6"/>
    <p:sldId id="268" r:id="rId7"/>
    <p:sldId id="269" r:id="rId8"/>
    <p:sldId id="270" r:id="rId9"/>
    <p:sldId id="271" r:id="rId10"/>
    <p:sldId id="272" r:id="rId11"/>
    <p:sldId id="277" r:id="rId12"/>
    <p:sldId id="273" r:id="rId13"/>
    <p:sldId id="259" r:id="rId14"/>
    <p:sldId id="260" r:id="rId15"/>
    <p:sldId id="276"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E7E"/>
    <a:srgbClr val="608A97"/>
    <a:srgbClr val="4F2D2F"/>
    <a:srgbClr val="75A7B5"/>
    <a:srgbClr val="8CC5D5"/>
    <a:srgbClr val="ACDAEA"/>
    <a:srgbClr val="A3CEDC"/>
    <a:srgbClr val="9DE0F2"/>
    <a:srgbClr val="55B1C8"/>
    <a:srgbClr val="FFF0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7"/>
    <p:restoredTop sz="94570"/>
  </p:normalViewPr>
  <p:slideViewPr>
    <p:cSldViewPr snapToGrid="0" snapToObjects="1" showGuides="1">
      <p:cViewPr varScale="1">
        <p:scale>
          <a:sx n="104" d="100"/>
          <a:sy n="104" d="100"/>
        </p:scale>
        <p:origin x="34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13095-0B0D-0242-9AE2-A9242C342A10}" type="datetimeFigureOut">
              <a:rPr lang="en-US" smtClean="0"/>
              <a:t>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2C152-4595-F549-BAFD-7A8E222A015B}" type="slidenum">
              <a:rPr lang="en-US" smtClean="0"/>
              <a:t>‹#›</a:t>
            </a:fld>
            <a:endParaRPr lang="en-US"/>
          </a:p>
        </p:txBody>
      </p:sp>
    </p:spTree>
    <p:extLst>
      <p:ext uri="{BB962C8B-B14F-4D97-AF65-F5344CB8AC3E}">
        <p14:creationId xmlns:p14="http://schemas.microsoft.com/office/powerpoint/2010/main" val="270503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led goals as well as community vision </a:t>
            </a:r>
          </a:p>
          <a:p>
            <a:r>
              <a:rPr lang="en-US" dirty="0"/>
              <a:t>Legislative advocacy needs identified </a:t>
            </a:r>
          </a:p>
          <a:p>
            <a:endParaRPr lang="en-US" dirty="0"/>
          </a:p>
        </p:txBody>
      </p:sp>
      <p:sp>
        <p:nvSpPr>
          <p:cNvPr id="4" name="Slide Number Placeholder 3"/>
          <p:cNvSpPr>
            <a:spLocks noGrp="1"/>
          </p:cNvSpPr>
          <p:nvPr>
            <p:ph type="sldNum" sz="quarter" idx="5"/>
          </p:nvPr>
        </p:nvSpPr>
        <p:spPr/>
        <p:txBody>
          <a:bodyPr/>
          <a:lstStyle/>
          <a:p>
            <a:fld id="{43CDFF4C-F9F2-D347-A1E6-05FE676AC5AE}" type="slidenum">
              <a:rPr lang="en-US" smtClean="0"/>
              <a:t>15</a:t>
            </a:fld>
            <a:endParaRPr lang="en-US"/>
          </a:p>
        </p:txBody>
      </p:sp>
    </p:spTree>
    <p:extLst>
      <p:ext uri="{BB962C8B-B14F-4D97-AF65-F5344CB8AC3E}">
        <p14:creationId xmlns:p14="http://schemas.microsoft.com/office/powerpoint/2010/main" val="2817148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6000"/>
                <a:shade val="100000"/>
                <a:hueMod val="270000"/>
                <a:satMod val="200000"/>
                <a:lumMod val="128000"/>
              </a:schemeClr>
            </a:gs>
            <a:gs pos="84000">
              <a:srgbClr val="55B1C8"/>
            </a:gs>
            <a:gs pos="51000">
              <a:schemeClr val="accent3">
                <a:lumMod val="20000"/>
                <a:lumOff val="80000"/>
              </a:schemeClr>
            </a:gs>
            <a:gs pos="100000">
              <a:srgbClr val="223E7E"/>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rgbClr val="223E7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solidFill>
                  <a:schemeClr val="tx2"/>
                </a:solidFill>
                <a:latin typeface="Helvetica" charset="0"/>
                <a:ea typeface="Helvetica" charset="0"/>
                <a:cs typeface="Helvetica"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400">
                <a:solidFill>
                  <a:srgbClr val="608A97"/>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p:cNvSpPr/>
          <p:nvPr/>
        </p:nvSpPr>
        <p:spPr bwMode="ltGray">
          <a:xfrm>
            <a:off x="0" y="609600"/>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7" name="Rectangle 16"/>
          <p:cNvSpPr/>
          <p:nvPr/>
        </p:nvSpPr>
        <p:spPr bwMode="ltGray">
          <a:xfrm>
            <a:off x="0" y="609600"/>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9" name="Rectangle 8"/>
          <p:cNvSpPr/>
          <p:nvPr/>
        </p:nvSpPr>
        <p:spPr bwMode="ltGray">
          <a:xfrm>
            <a:off x="0" y="609600"/>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557693"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7" name="Rectangle 16"/>
          <p:cNvSpPr/>
          <p:nvPr/>
        </p:nvSpPr>
        <p:spPr bwMode="ltGray">
          <a:xfrm>
            <a:off x="0" y="609600"/>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757491" cy="1080938"/>
          </a:xfrm>
        </p:spPr>
        <p:txBody>
          <a:bodyPr/>
          <a:lstStyle>
            <a:lvl1pPr>
              <a:defRPr>
                <a:solidFill>
                  <a:srgbClr val="223E7E"/>
                </a:solidFill>
              </a:defRPr>
            </a:lvl1pPr>
          </a:lstStyle>
          <a:p>
            <a:r>
              <a:rPr lang="en-US"/>
              <a:t>Click to edit Master title style</a:t>
            </a:r>
            <a:endParaRPr lang="en-US" dirty="0"/>
          </a:p>
        </p:txBody>
      </p:sp>
      <p:sp>
        <p:nvSpPr>
          <p:cNvPr id="3" name="Content Placeholder 2"/>
          <p:cNvSpPr>
            <a:spLocks noGrp="1"/>
          </p:cNvSpPr>
          <p:nvPr>
            <p:ph idx="1"/>
          </p:nvPr>
        </p:nvSpPr>
        <p:spPr>
          <a:xfrm>
            <a:off x="680321" y="2206243"/>
            <a:ext cx="10294182" cy="3867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0" name="Rectangle 9"/>
          <p:cNvSpPr/>
          <p:nvPr/>
        </p:nvSpPr>
        <p:spPr bwMode="ltGray">
          <a:xfrm>
            <a:off x="0" y="609600"/>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113872"/>
            <a:ext cx="5303520" cy="3944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8273" y="2113872"/>
            <a:ext cx="5303520" cy="3944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2" name="Rectangle 11"/>
          <p:cNvSpPr/>
          <p:nvPr/>
        </p:nvSpPr>
        <p:spPr bwMode="ltGray">
          <a:xfrm>
            <a:off x="0" y="609600"/>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0320" y="2336873"/>
            <a:ext cx="530352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1" y="3030008"/>
            <a:ext cx="5303520" cy="29061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4613" y="2336873"/>
            <a:ext cx="530352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4613" y="3030008"/>
            <a:ext cx="5303520"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8" name="Rectangle 7"/>
          <p:cNvSpPr/>
          <p:nvPr/>
        </p:nvSpPr>
        <p:spPr bwMode="ltGray">
          <a:xfrm>
            <a:off x="0" y="609600"/>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0" cy="1080938"/>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0" name="Rectangle 9"/>
          <p:cNvSpPr/>
          <p:nvPr/>
        </p:nvSpPr>
        <p:spPr bwMode="ltGray">
          <a:xfrm>
            <a:off x="0" y="609600"/>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930781" y="2336873"/>
            <a:ext cx="658086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1" y="2336872"/>
            <a:ext cx="41274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0" name="Rectangle 9"/>
          <p:cNvSpPr/>
          <p:nvPr/>
        </p:nvSpPr>
        <p:spPr bwMode="ltGray">
          <a:xfrm>
            <a:off x="0" y="609600"/>
            <a:ext cx="10437812" cy="1368198"/>
          </a:xfrm>
          <a:prstGeom prst="rect">
            <a:avLst/>
          </a:prstGeom>
          <a:solidFill>
            <a:srgbClr val="55B1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39834" y="2336874"/>
            <a:ext cx="6137124"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0322" y="2336873"/>
            <a:ext cx="457747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6000"/>
                <a:shade val="100000"/>
                <a:hueMod val="270000"/>
                <a:satMod val="200000"/>
                <a:lumMod val="128000"/>
              </a:schemeClr>
            </a:gs>
            <a:gs pos="84000">
              <a:srgbClr val="55B1C8"/>
            </a:gs>
            <a:gs pos="51000">
              <a:schemeClr val="accent3">
                <a:lumMod val="20000"/>
                <a:lumOff val="80000"/>
              </a:schemeClr>
            </a:gs>
            <a:gs pos="100000">
              <a:srgbClr val="002060"/>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900976"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1916366"/>
            <a:ext cx="10294182" cy="4169319"/>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53049" y="46128"/>
            <a:ext cx="1463040" cy="1427117"/>
          </a:xfrm>
          <a:prstGeom prst="rect">
            <a:avLst/>
          </a:prstGeom>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5431" y="6288966"/>
            <a:ext cx="640080" cy="468164"/>
          </a:xfrm>
          <a:prstGeom prst="rect">
            <a:avLst/>
          </a:prstGeom>
        </p:spPr>
      </p:pic>
      <p:cxnSp>
        <p:nvCxnSpPr>
          <p:cNvPr id="14" name="Straight Connector 13"/>
          <p:cNvCxnSpPr/>
          <p:nvPr userDrawn="1"/>
        </p:nvCxnSpPr>
        <p:spPr>
          <a:xfrm>
            <a:off x="0" y="6167885"/>
            <a:ext cx="12192000" cy="0"/>
          </a:xfrm>
          <a:prstGeom prst="line">
            <a:avLst/>
          </a:prstGeom>
          <a:ln w="38100">
            <a:solidFill>
              <a:srgbClr val="55B1C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206765"/>
            <a:ext cx="12192000" cy="0"/>
          </a:xfrm>
          <a:prstGeom prst="line">
            <a:avLst/>
          </a:prstGeom>
          <a:ln w="38100">
            <a:solidFill>
              <a:srgbClr val="223E7E"/>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11316078" y="1548774"/>
            <a:ext cx="206101" cy="209862"/>
          </a:xfrm>
          <a:prstGeom prst="rect">
            <a:avLst/>
          </a:prstGeom>
          <a:gradFill flip="none" rotWithShape="1">
            <a:gsLst>
              <a:gs pos="0">
                <a:srgbClr val="223E7E"/>
              </a:gs>
              <a:gs pos="50000">
                <a:srgbClr val="55B1C8"/>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93931" y="1548774"/>
            <a:ext cx="206101" cy="209862"/>
          </a:xfrm>
          <a:prstGeom prst="rect">
            <a:avLst/>
          </a:prstGeom>
          <a:gradFill flip="none" rotWithShape="1">
            <a:gsLst>
              <a:gs pos="0">
                <a:srgbClr val="223E7E"/>
              </a:gs>
              <a:gs pos="50000">
                <a:srgbClr val="55B1C8"/>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863754" y="1548774"/>
            <a:ext cx="206101" cy="209862"/>
          </a:xfrm>
          <a:prstGeom prst="rect">
            <a:avLst/>
          </a:prstGeom>
          <a:gradFill flip="none" rotWithShape="1">
            <a:gsLst>
              <a:gs pos="0">
                <a:srgbClr val="223E7E"/>
              </a:gs>
              <a:gs pos="50000">
                <a:srgbClr val="55B1C8"/>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5FE3F6-40AF-3D4D-AD89-BA6F22342D18}"/>
              </a:ext>
            </a:extLst>
          </p:cNvPr>
          <p:cNvSpPr>
            <a:spLocks noChangeAspect="1"/>
          </p:cNvSpPr>
          <p:nvPr userDrawn="1"/>
        </p:nvSpPr>
        <p:spPr>
          <a:xfrm>
            <a:off x="820403" y="6406872"/>
            <a:ext cx="91440" cy="93109"/>
          </a:xfrm>
          <a:prstGeom prst="rect">
            <a:avLst/>
          </a:prstGeom>
          <a:gradFill flip="none" rotWithShape="1">
            <a:gsLst>
              <a:gs pos="0">
                <a:srgbClr val="223E7E"/>
              </a:gs>
              <a:gs pos="50000">
                <a:srgbClr val="55B1C8"/>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1DA9A7-BF27-7644-BF95-683DDAB4BA47}"/>
              </a:ext>
            </a:extLst>
          </p:cNvPr>
          <p:cNvSpPr>
            <a:spLocks noChangeAspect="1"/>
          </p:cNvSpPr>
          <p:nvPr userDrawn="1"/>
        </p:nvSpPr>
        <p:spPr>
          <a:xfrm>
            <a:off x="820403" y="6530715"/>
            <a:ext cx="91440" cy="93109"/>
          </a:xfrm>
          <a:prstGeom prst="rect">
            <a:avLst/>
          </a:prstGeom>
          <a:gradFill flip="none" rotWithShape="1">
            <a:gsLst>
              <a:gs pos="0">
                <a:srgbClr val="223E7E"/>
              </a:gs>
              <a:gs pos="50000">
                <a:srgbClr val="55B1C8"/>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3DEBCD-71BA-D648-AFEA-BA8BE3C709D3}"/>
              </a:ext>
            </a:extLst>
          </p:cNvPr>
          <p:cNvSpPr>
            <a:spLocks noChangeAspect="1"/>
          </p:cNvSpPr>
          <p:nvPr userDrawn="1"/>
        </p:nvSpPr>
        <p:spPr>
          <a:xfrm>
            <a:off x="820403" y="6654559"/>
            <a:ext cx="91440" cy="93109"/>
          </a:xfrm>
          <a:prstGeom prst="rect">
            <a:avLst/>
          </a:prstGeom>
          <a:gradFill flip="none" rotWithShape="1">
            <a:gsLst>
              <a:gs pos="0">
                <a:srgbClr val="223E7E"/>
              </a:gs>
              <a:gs pos="50000">
                <a:srgbClr val="55B1C8"/>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7" r:id="rId10"/>
    <p:sldLayoutId id="2147483668" r:id="rId11"/>
    <p:sldLayoutId id="2147483658" r:id="rId12"/>
  </p:sldLayoutIdLst>
  <p:hf sldNum="0" hdr="0" ftr="0" dt="0"/>
  <p:txStyles>
    <p:titleStyle>
      <a:lvl1pPr algn="l" defTabSz="914400" rtl="0" eaLnBrk="1" latinLnBrk="0" hangingPunct="1">
        <a:lnSpc>
          <a:spcPct val="90000"/>
        </a:lnSpc>
        <a:spcBef>
          <a:spcPct val="0"/>
        </a:spcBef>
        <a:buNone/>
        <a:defRPr sz="3600" kern="1200">
          <a:solidFill>
            <a:srgbClr val="223E7E"/>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23E7E"/>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223E7E"/>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223E7E"/>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223E7E"/>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23E7E"/>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0D93-0119-CA4F-9D3B-BC550DFA16B0}"/>
              </a:ext>
            </a:extLst>
          </p:cNvPr>
          <p:cNvSpPr>
            <a:spLocks noGrp="1"/>
          </p:cNvSpPr>
          <p:nvPr>
            <p:ph type="ctrTitle"/>
          </p:nvPr>
        </p:nvSpPr>
        <p:spPr>
          <a:xfrm>
            <a:off x="680322" y="2748699"/>
            <a:ext cx="8144134" cy="1373070"/>
          </a:xfrm>
        </p:spPr>
        <p:txBody>
          <a:bodyPr anchor="ctr"/>
          <a:lstStyle/>
          <a:p>
            <a:r>
              <a:rPr lang="en-US" dirty="0"/>
              <a:t>Nelson Lagoon</a:t>
            </a:r>
          </a:p>
        </p:txBody>
      </p:sp>
      <p:sp>
        <p:nvSpPr>
          <p:cNvPr id="3" name="Subtitle 2">
            <a:extLst>
              <a:ext uri="{FF2B5EF4-FFF2-40B4-BE49-F238E27FC236}">
                <a16:creationId xmlns:a16="http://schemas.microsoft.com/office/drawing/2014/main" id="{DF132FCB-6699-EA47-ABB6-175BC9A4A54F}"/>
              </a:ext>
            </a:extLst>
          </p:cNvPr>
          <p:cNvSpPr>
            <a:spLocks noGrp="1"/>
          </p:cNvSpPr>
          <p:nvPr>
            <p:ph type="subTitle" idx="1"/>
          </p:nvPr>
        </p:nvSpPr>
        <p:spPr/>
        <p:txBody>
          <a:bodyPr/>
          <a:lstStyle/>
          <a:p>
            <a:r>
              <a:rPr lang="en-US" dirty="0"/>
              <a:t>Vision Navigation Strategic Planning Presentation </a:t>
            </a:r>
          </a:p>
          <a:p>
            <a:endParaRPr lang="en-US" dirty="0"/>
          </a:p>
        </p:txBody>
      </p:sp>
    </p:spTree>
    <p:extLst>
      <p:ext uri="{BB962C8B-B14F-4D97-AF65-F5344CB8AC3E}">
        <p14:creationId xmlns:p14="http://schemas.microsoft.com/office/powerpoint/2010/main" val="1623082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System  </a:t>
            </a:r>
          </a:p>
        </p:txBody>
      </p:sp>
      <p:sp>
        <p:nvSpPr>
          <p:cNvPr id="3" name="Content Placeholder 2"/>
          <p:cNvSpPr>
            <a:spLocks noGrp="1"/>
          </p:cNvSpPr>
          <p:nvPr>
            <p:ph idx="1"/>
          </p:nvPr>
        </p:nvSpPr>
        <p:spPr/>
        <p:txBody>
          <a:bodyPr/>
          <a:lstStyle/>
          <a:p>
            <a:pPr marL="0" indent="0">
              <a:lnSpc>
                <a:spcPct val="100000"/>
              </a:lnSpc>
              <a:buNone/>
            </a:pPr>
            <a:endParaRPr lang="en-US" dirty="0"/>
          </a:p>
          <a:p>
            <a:pPr>
              <a:lnSpc>
                <a:spcPct val="100000"/>
              </a:lnSpc>
            </a:pPr>
            <a:r>
              <a:rPr lang="en-US" dirty="0"/>
              <a:t>EATS &amp; ANMC 2 health aids locally video conferencing capability</a:t>
            </a:r>
          </a:p>
          <a:p>
            <a:pPr>
              <a:lnSpc>
                <a:spcPct val="100000"/>
              </a:lnSpc>
            </a:pPr>
            <a:r>
              <a:rPr lang="en-US" dirty="0"/>
              <a:t>Clinic building is new and has telemedicine capabilities </a:t>
            </a:r>
          </a:p>
          <a:p>
            <a:pPr lvl="1">
              <a:lnSpc>
                <a:spcPct val="100000"/>
              </a:lnSpc>
            </a:pPr>
            <a:endParaRPr lang="en-US" dirty="0"/>
          </a:p>
          <a:p>
            <a:pPr marL="457200" lvl="1" indent="0">
              <a:lnSpc>
                <a:spcPct val="100000"/>
              </a:lnSpc>
              <a:buNone/>
            </a:pPr>
            <a:endParaRPr lang="en-US" dirty="0"/>
          </a:p>
        </p:txBody>
      </p:sp>
      <p:sp>
        <p:nvSpPr>
          <p:cNvPr id="4" name="TextBox 3">
            <a:extLst>
              <a:ext uri="{FF2B5EF4-FFF2-40B4-BE49-F238E27FC236}">
                <a16:creationId xmlns:a16="http://schemas.microsoft.com/office/drawing/2014/main" id="{A0765E60-C379-444A-9F45-A0A9E881058F}"/>
              </a:ext>
            </a:extLst>
          </p:cNvPr>
          <p:cNvSpPr txBox="1"/>
          <p:nvPr/>
        </p:nvSpPr>
        <p:spPr>
          <a:xfrm>
            <a:off x="6225702" y="126459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4345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Safety</a:t>
            </a:r>
          </a:p>
        </p:txBody>
      </p:sp>
      <p:sp>
        <p:nvSpPr>
          <p:cNvPr id="3" name="Content Placeholder 2"/>
          <p:cNvSpPr>
            <a:spLocks noGrp="1"/>
          </p:cNvSpPr>
          <p:nvPr>
            <p:ph idx="1"/>
          </p:nvPr>
        </p:nvSpPr>
        <p:spPr/>
        <p:txBody>
          <a:bodyPr/>
          <a:lstStyle/>
          <a:p>
            <a:pPr marL="0" indent="0">
              <a:lnSpc>
                <a:spcPct val="100000"/>
              </a:lnSpc>
              <a:buNone/>
            </a:pPr>
            <a:endParaRPr lang="en-US" dirty="0"/>
          </a:p>
          <a:p>
            <a:pPr>
              <a:lnSpc>
                <a:spcPct val="100000"/>
              </a:lnSpc>
            </a:pPr>
            <a:r>
              <a:rPr lang="en-US" dirty="0"/>
              <a:t>VPSO provided by APIA </a:t>
            </a:r>
          </a:p>
          <a:p>
            <a:pPr marL="457200" lvl="1" indent="0">
              <a:lnSpc>
                <a:spcPct val="100000"/>
              </a:lnSpc>
              <a:buNone/>
            </a:pPr>
            <a:endParaRPr lang="en-US" dirty="0"/>
          </a:p>
        </p:txBody>
      </p:sp>
      <p:sp>
        <p:nvSpPr>
          <p:cNvPr id="4" name="TextBox 3">
            <a:extLst>
              <a:ext uri="{FF2B5EF4-FFF2-40B4-BE49-F238E27FC236}">
                <a16:creationId xmlns:a16="http://schemas.microsoft.com/office/drawing/2014/main" id="{A0765E60-C379-444A-9F45-A0A9E881058F}"/>
              </a:ext>
            </a:extLst>
          </p:cNvPr>
          <p:cNvSpPr txBox="1"/>
          <p:nvPr/>
        </p:nvSpPr>
        <p:spPr>
          <a:xfrm>
            <a:off x="6225702" y="126459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5228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Characteristics  </a:t>
            </a:r>
          </a:p>
        </p:txBody>
      </p:sp>
      <p:sp>
        <p:nvSpPr>
          <p:cNvPr id="3" name="Content Placeholder 2"/>
          <p:cNvSpPr>
            <a:spLocks noGrp="1"/>
          </p:cNvSpPr>
          <p:nvPr>
            <p:ph idx="1"/>
          </p:nvPr>
        </p:nvSpPr>
        <p:spPr/>
        <p:txBody>
          <a:bodyPr/>
          <a:lstStyle/>
          <a:p>
            <a:pPr marL="0" indent="0">
              <a:lnSpc>
                <a:spcPct val="100000"/>
              </a:lnSpc>
              <a:buNone/>
            </a:pPr>
            <a:r>
              <a:rPr lang="en-US" dirty="0"/>
              <a:t> </a:t>
            </a:r>
          </a:p>
          <a:p>
            <a:pPr>
              <a:lnSpc>
                <a:spcPct val="100000"/>
              </a:lnSpc>
            </a:pPr>
            <a:r>
              <a:rPr lang="en-US" dirty="0"/>
              <a:t>Active community supporting each other through events </a:t>
            </a:r>
          </a:p>
          <a:p>
            <a:pPr>
              <a:lnSpc>
                <a:spcPct val="100000"/>
              </a:lnSpc>
            </a:pPr>
            <a:r>
              <a:rPr lang="en-US" dirty="0"/>
              <a:t>School has been closed for 6 years </a:t>
            </a:r>
          </a:p>
          <a:p>
            <a:pPr>
              <a:lnSpc>
                <a:spcPct val="100000"/>
              </a:lnSpc>
            </a:pPr>
            <a:r>
              <a:rPr lang="en-US" dirty="0"/>
              <a:t>School building is being converted to office space and a community activity center </a:t>
            </a:r>
          </a:p>
          <a:p>
            <a:pPr marL="457200" lvl="1" indent="0">
              <a:lnSpc>
                <a:spcPct val="100000"/>
              </a:lnSpc>
              <a:buNone/>
            </a:pPr>
            <a:endParaRPr lang="en-US" dirty="0"/>
          </a:p>
        </p:txBody>
      </p:sp>
      <p:sp>
        <p:nvSpPr>
          <p:cNvPr id="4" name="TextBox 3">
            <a:extLst>
              <a:ext uri="{FF2B5EF4-FFF2-40B4-BE49-F238E27FC236}">
                <a16:creationId xmlns:a16="http://schemas.microsoft.com/office/drawing/2014/main" id="{A0765E60-C379-444A-9F45-A0A9E881058F}"/>
              </a:ext>
            </a:extLst>
          </p:cNvPr>
          <p:cNvSpPr txBox="1"/>
          <p:nvPr/>
        </p:nvSpPr>
        <p:spPr>
          <a:xfrm>
            <a:off x="6225702" y="126459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3026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 Assets of Nelson Lagoon</a:t>
            </a:r>
          </a:p>
        </p:txBody>
      </p:sp>
      <p:sp>
        <p:nvSpPr>
          <p:cNvPr id="5" name="Content Placeholder 4"/>
          <p:cNvSpPr>
            <a:spLocks noGrp="1"/>
          </p:cNvSpPr>
          <p:nvPr>
            <p:ph idx="1"/>
          </p:nvPr>
        </p:nvSpPr>
        <p:spPr>
          <a:xfrm>
            <a:off x="314561" y="2275472"/>
            <a:ext cx="10294182" cy="3867986"/>
          </a:xfrm>
        </p:spPr>
        <p:txBody>
          <a:bodyPr/>
          <a:lstStyle/>
          <a:p>
            <a:r>
              <a:rPr lang="en-US" dirty="0"/>
              <a:t>Fueling Farm</a:t>
            </a:r>
          </a:p>
          <a:p>
            <a:r>
              <a:rPr lang="en-US" dirty="0"/>
              <a:t>Potable water system </a:t>
            </a:r>
          </a:p>
          <a:p>
            <a:r>
              <a:rPr lang="en-US" dirty="0"/>
              <a:t>Dock Facility</a:t>
            </a:r>
          </a:p>
          <a:p>
            <a:r>
              <a:rPr lang="en-US" dirty="0"/>
              <a:t>All weather airport </a:t>
            </a:r>
          </a:p>
          <a:p>
            <a:r>
              <a:rPr lang="en-US" dirty="0"/>
              <a:t>Warehousing </a:t>
            </a:r>
          </a:p>
          <a:p>
            <a:r>
              <a:rPr lang="en-US" dirty="0"/>
              <a:t>Boat Storage </a:t>
            </a:r>
          </a:p>
        </p:txBody>
      </p:sp>
    </p:spTree>
    <p:extLst>
      <p:ext uri="{BB962C8B-B14F-4D97-AF65-F5344CB8AC3E}">
        <p14:creationId xmlns:p14="http://schemas.microsoft.com/office/powerpoint/2010/main" val="14576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Threats to Nelson Lagoon</a:t>
            </a:r>
          </a:p>
        </p:txBody>
      </p:sp>
      <p:sp>
        <p:nvSpPr>
          <p:cNvPr id="3" name="Content Placeholder 2"/>
          <p:cNvSpPr>
            <a:spLocks noGrp="1"/>
          </p:cNvSpPr>
          <p:nvPr>
            <p:ph idx="1"/>
          </p:nvPr>
        </p:nvSpPr>
        <p:spPr/>
        <p:txBody>
          <a:bodyPr/>
          <a:lstStyle/>
          <a:p>
            <a:r>
              <a:rPr lang="en-US" dirty="0"/>
              <a:t>Erosion </a:t>
            </a:r>
          </a:p>
          <a:p>
            <a:endParaRPr lang="en-US" dirty="0"/>
          </a:p>
        </p:txBody>
      </p:sp>
    </p:spTree>
    <p:extLst>
      <p:ext uri="{BB962C8B-B14F-4D97-AF65-F5344CB8AC3E}">
        <p14:creationId xmlns:p14="http://schemas.microsoft.com/office/powerpoint/2010/main" val="165998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Goals</a:t>
            </a:r>
          </a:p>
        </p:txBody>
      </p:sp>
      <p:sp>
        <p:nvSpPr>
          <p:cNvPr id="3" name="Content Placeholder 2"/>
          <p:cNvSpPr>
            <a:spLocks noGrp="1"/>
          </p:cNvSpPr>
          <p:nvPr>
            <p:ph idx="1"/>
          </p:nvPr>
        </p:nvSpPr>
        <p:spPr/>
        <p:txBody>
          <a:bodyPr/>
          <a:lstStyle/>
          <a:p>
            <a:r>
              <a:rPr lang="en-US" dirty="0"/>
              <a:t>Strategic Initiatives led by Nelson Lagoon:</a:t>
            </a:r>
          </a:p>
          <a:p>
            <a:pPr lvl="1"/>
            <a:r>
              <a:rPr lang="en-US" dirty="0"/>
              <a:t>To revive the community – Increase industry opportunities </a:t>
            </a:r>
          </a:p>
          <a:p>
            <a:pPr lvl="1"/>
            <a:r>
              <a:rPr lang="en-US" dirty="0"/>
              <a:t>Increase population – create jobs that will entice people to return </a:t>
            </a:r>
          </a:p>
        </p:txBody>
      </p:sp>
    </p:spTree>
    <p:extLst>
      <p:ext uri="{BB962C8B-B14F-4D97-AF65-F5344CB8AC3E}">
        <p14:creationId xmlns:p14="http://schemas.microsoft.com/office/powerpoint/2010/main" val="178334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pic>
        <p:nvPicPr>
          <p:cNvPr id="4" name="Picture 3" descr="A picture containing indoor, keyboard, computer, toilet&#10;&#10;Description automatically generated">
            <a:extLst>
              <a:ext uri="{FF2B5EF4-FFF2-40B4-BE49-F238E27FC236}">
                <a16:creationId xmlns:a16="http://schemas.microsoft.com/office/drawing/2014/main" id="{446C1A84-3B03-9C43-9D48-EEB8512C4E9D}"/>
              </a:ext>
            </a:extLst>
          </p:cNvPr>
          <p:cNvPicPr>
            <a:picLocks noChangeAspect="1"/>
          </p:cNvPicPr>
          <p:nvPr/>
        </p:nvPicPr>
        <p:blipFill>
          <a:blip r:embed="rId2"/>
          <a:stretch>
            <a:fillRect/>
          </a:stretch>
        </p:blipFill>
        <p:spPr>
          <a:xfrm>
            <a:off x="1821180" y="2115702"/>
            <a:ext cx="7863840" cy="3931920"/>
          </a:xfrm>
          <a:prstGeom prst="rect">
            <a:avLst/>
          </a:prstGeom>
        </p:spPr>
      </p:pic>
    </p:spTree>
    <p:extLst>
      <p:ext uri="{BB962C8B-B14F-4D97-AF65-F5344CB8AC3E}">
        <p14:creationId xmlns:p14="http://schemas.microsoft.com/office/powerpoint/2010/main" val="88441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type="body" sz="half" idx="2"/>
          </p:nvPr>
        </p:nvSpPr>
        <p:spPr>
          <a:xfrm>
            <a:off x="680323" y="2613515"/>
            <a:ext cx="4577477" cy="1630970"/>
          </a:xfrm>
        </p:spPr>
        <p:txBody>
          <a:bodyPr>
            <a:normAutofit/>
          </a:bodyPr>
          <a:lstStyle/>
          <a:p>
            <a:pPr marL="342900" indent="-342900">
              <a:buFont typeface="Arial" charset="0"/>
              <a:buChar char="•"/>
            </a:pPr>
            <a:r>
              <a:rPr lang="en-US" sz="2400" dirty="0"/>
              <a:t>Description of Nelson Lagoon</a:t>
            </a:r>
          </a:p>
          <a:p>
            <a:pPr marL="342900" indent="-342900">
              <a:buFont typeface="Arial" charset="0"/>
              <a:buChar char="•"/>
            </a:pPr>
            <a:r>
              <a:rPr lang="en-US" sz="2400" dirty="0"/>
              <a:t>Presenter:   Butch (Paul) Gundersen</a:t>
            </a:r>
          </a:p>
        </p:txBody>
      </p:sp>
      <p:pic>
        <p:nvPicPr>
          <p:cNvPr id="7" name="Picture Placeholder 4">
            <a:extLst>
              <a:ext uri="{FF2B5EF4-FFF2-40B4-BE49-F238E27FC236}">
                <a16:creationId xmlns:a16="http://schemas.microsoft.com/office/drawing/2014/main" id="{C88DBFFE-7C62-944C-AF68-47D7BCCF6C6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907" b="10907"/>
          <a:stretch>
            <a:fillRect/>
          </a:stretch>
        </p:blipFill>
        <p:spPr/>
      </p:pic>
    </p:spTree>
    <p:extLst>
      <p:ext uri="{BB962C8B-B14F-4D97-AF65-F5344CB8AC3E}">
        <p14:creationId xmlns:p14="http://schemas.microsoft.com/office/powerpoint/2010/main" val="155641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community demographics </a:t>
            </a:r>
          </a:p>
        </p:txBody>
      </p:sp>
      <p:sp>
        <p:nvSpPr>
          <p:cNvPr id="5" name="Content Placeholder 4"/>
          <p:cNvSpPr>
            <a:spLocks noGrp="1"/>
          </p:cNvSpPr>
          <p:nvPr>
            <p:ph idx="1"/>
          </p:nvPr>
        </p:nvSpPr>
        <p:spPr/>
        <p:txBody>
          <a:bodyPr>
            <a:normAutofit/>
          </a:bodyPr>
          <a:lstStyle/>
          <a:p>
            <a:r>
              <a:rPr lang="en-US" dirty="0"/>
              <a:t>Population- present time 39 winter residents 18 house holds , summer 52 with 22 households </a:t>
            </a:r>
          </a:p>
          <a:p>
            <a:r>
              <a:rPr lang="en-US" dirty="0"/>
              <a:t>Industries – commercial fishing-sport fishing- big game guiding-maintenance  services for commercial fishing boats-fuel service, and lodging.</a:t>
            </a:r>
          </a:p>
          <a:p>
            <a:r>
              <a:rPr lang="en-US" dirty="0"/>
              <a:t>General Infrastructure overview- most is in fair to good shape a lot of it is 30 to 40 years old. We have spent a lot of monies to replace and repair in all areas where needed, water ,fuel, electrical ,</a:t>
            </a:r>
            <a:r>
              <a:rPr lang="en-US"/>
              <a:t>landfill </a:t>
            </a:r>
            <a:endParaRPr lang="en-US" dirty="0"/>
          </a:p>
          <a:p>
            <a:r>
              <a:rPr lang="en-US" dirty="0"/>
              <a:t>General community condition overview – fair to good</a:t>
            </a:r>
          </a:p>
          <a:p>
            <a:endParaRPr lang="en-US" dirty="0"/>
          </a:p>
        </p:txBody>
      </p:sp>
    </p:spTree>
    <p:extLst>
      <p:ext uri="{BB962C8B-B14F-4D97-AF65-F5344CB8AC3E}">
        <p14:creationId xmlns:p14="http://schemas.microsoft.com/office/powerpoint/2010/main" val="158914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Factors </a:t>
            </a:r>
          </a:p>
        </p:txBody>
      </p:sp>
      <p:sp>
        <p:nvSpPr>
          <p:cNvPr id="3" name="Content Placeholder 2"/>
          <p:cNvSpPr>
            <a:spLocks noGrp="1"/>
          </p:cNvSpPr>
          <p:nvPr>
            <p:ph idx="1"/>
          </p:nvPr>
        </p:nvSpPr>
        <p:spPr/>
        <p:txBody>
          <a:bodyPr>
            <a:normAutofit/>
          </a:bodyPr>
          <a:lstStyle/>
          <a:p>
            <a:pPr>
              <a:lnSpc>
                <a:spcPct val="100000"/>
              </a:lnSpc>
            </a:pPr>
            <a:r>
              <a:rPr lang="en-US" dirty="0"/>
              <a:t>Communication </a:t>
            </a:r>
          </a:p>
          <a:p>
            <a:pPr>
              <a:lnSpc>
                <a:spcPct val="100000"/>
              </a:lnSpc>
            </a:pPr>
            <a:r>
              <a:rPr lang="en-US" dirty="0"/>
              <a:t>Transportation</a:t>
            </a:r>
          </a:p>
          <a:p>
            <a:pPr>
              <a:lnSpc>
                <a:spcPct val="100000"/>
              </a:lnSpc>
            </a:pPr>
            <a:r>
              <a:rPr lang="en-US" dirty="0"/>
              <a:t>Housing</a:t>
            </a:r>
          </a:p>
          <a:p>
            <a:pPr>
              <a:lnSpc>
                <a:spcPct val="100000"/>
              </a:lnSpc>
            </a:pPr>
            <a:r>
              <a:rPr lang="en-US" dirty="0"/>
              <a:t>Employment </a:t>
            </a:r>
          </a:p>
          <a:p>
            <a:pPr>
              <a:lnSpc>
                <a:spcPct val="100000"/>
              </a:lnSpc>
            </a:pPr>
            <a:r>
              <a:rPr lang="en-US" dirty="0"/>
              <a:t>Environmental Hazards</a:t>
            </a:r>
          </a:p>
          <a:p>
            <a:pPr>
              <a:lnSpc>
                <a:spcPct val="100000"/>
              </a:lnSpc>
            </a:pPr>
            <a:r>
              <a:rPr lang="en-US" dirty="0"/>
              <a:t>Health System </a:t>
            </a:r>
          </a:p>
          <a:p>
            <a:pPr>
              <a:lnSpc>
                <a:spcPct val="100000"/>
              </a:lnSpc>
            </a:pPr>
            <a:r>
              <a:rPr lang="en-US" dirty="0"/>
              <a:t>Public Safety </a:t>
            </a:r>
          </a:p>
          <a:p>
            <a:pPr>
              <a:lnSpc>
                <a:spcPct val="100000"/>
              </a:lnSpc>
            </a:pPr>
            <a:endParaRPr lang="en-US" dirty="0"/>
          </a:p>
          <a:p>
            <a:pPr marL="457200" lvl="1" indent="0">
              <a:lnSpc>
                <a:spcPct val="100000"/>
              </a:lnSpc>
              <a:buNone/>
            </a:pPr>
            <a:endParaRPr lang="en-US" dirty="0"/>
          </a:p>
        </p:txBody>
      </p:sp>
    </p:spTree>
    <p:extLst>
      <p:ext uri="{BB962C8B-B14F-4D97-AF65-F5344CB8AC3E}">
        <p14:creationId xmlns:p14="http://schemas.microsoft.com/office/powerpoint/2010/main" val="366600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and Connectivity  </a:t>
            </a:r>
          </a:p>
        </p:txBody>
      </p:sp>
      <p:sp>
        <p:nvSpPr>
          <p:cNvPr id="3" name="Content Placeholder 2"/>
          <p:cNvSpPr>
            <a:spLocks noGrp="1"/>
          </p:cNvSpPr>
          <p:nvPr>
            <p:ph idx="1"/>
          </p:nvPr>
        </p:nvSpPr>
        <p:spPr/>
        <p:txBody>
          <a:bodyPr/>
          <a:lstStyle/>
          <a:p>
            <a:pPr>
              <a:lnSpc>
                <a:spcPct val="100000"/>
              </a:lnSpc>
            </a:pPr>
            <a:r>
              <a:rPr lang="en-US" dirty="0"/>
              <a:t>Communication and Connectivity-GCI for phone and internet, state tv, personal sat. dish, </a:t>
            </a:r>
            <a:r>
              <a:rPr lang="en-US" dirty="0" err="1"/>
              <a:t>hughes</a:t>
            </a:r>
            <a:r>
              <a:rPr lang="en-US" dirty="0"/>
              <a:t> net, and vhf &amp; am radio </a:t>
            </a:r>
          </a:p>
          <a:p>
            <a:pPr marL="457200" lvl="1" indent="0">
              <a:lnSpc>
                <a:spcPct val="100000"/>
              </a:lnSpc>
              <a:buNone/>
            </a:pPr>
            <a:endParaRPr lang="en-US" dirty="0"/>
          </a:p>
        </p:txBody>
      </p:sp>
    </p:spTree>
    <p:extLst>
      <p:ext uri="{BB962C8B-B14F-4D97-AF65-F5344CB8AC3E}">
        <p14:creationId xmlns:p14="http://schemas.microsoft.com/office/powerpoint/2010/main" val="310053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a:t>
            </a:r>
          </a:p>
        </p:txBody>
      </p:sp>
      <p:sp>
        <p:nvSpPr>
          <p:cNvPr id="3" name="Content Placeholder 2"/>
          <p:cNvSpPr>
            <a:spLocks noGrp="1"/>
          </p:cNvSpPr>
          <p:nvPr>
            <p:ph idx="1"/>
          </p:nvPr>
        </p:nvSpPr>
        <p:spPr/>
        <p:txBody>
          <a:bodyPr/>
          <a:lstStyle/>
          <a:p>
            <a:pPr>
              <a:lnSpc>
                <a:spcPct val="100000"/>
              </a:lnSpc>
            </a:pPr>
            <a:endParaRPr lang="en-US" dirty="0"/>
          </a:p>
          <a:p>
            <a:pPr>
              <a:lnSpc>
                <a:spcPct val="100000"/>
              </a:lnSpc>
            </a:pPr>
            <a:r>
              <a:rPr lang="en-US" dirty="0"/>
              <a:t>Grant Air is the only scheduled service 3 times a week all else is charter</a:t>
            </a:r>
          </a:p>
          <a:p>
            <a:pPr>
              <a:lnSpc>
                <a:spcPct val="100000"/>
              </a:lnSpc>
            </a:pPr>
            <a:r>
              <a:rPr lang="en-US" dirty="0"/>
              <a:t>Working with BIA to renew road system </a:t>
            </a:r>
          </a:p>
          <a:p>
            <a:pPr>
              <a:lnSpc>
                <a:spcPct val="100000"/>
              </a:lnSpc>
            </a:pPr>
            <a:r>
              <a:rPr lang="en-US" dirty="0"/>
              <a:t>Dock facility - </a:t>
            </a:r>
          </a:p>
          <a:p>
            <a:pPr lvl="1">
              <a:lnSpc>
                <a:spcPct val="100000"/>
              </a:lnSpc>
            </a:pPr>
            <a:endParaRPr lang="en-US" dirty="0"/>
          </a:p>
          <a:p>
            <a:pPr marL="457200" lvl="1" indent="0">
              <a:lnSpc>
                <a:spcPct val="100000"/>
              </a:lnSpc>
              <a:buNone/>
            </a:pPr>
            <a:endParaRPr lang="en-US" dirty="0"/>
          </a:p>
        </p:txBody>
      </p:sp>
    </p:spTree>
    <p:extLst>
      <p:ext uri="{BB962C8B-B14F-4D97-AF65-F5344CB8AC3E}">
        <p14:creationId xmlns:p14="http://schemas.microsoft.com/office/powerpoint/2010/main" val="112506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Housing</a:t>
            </a:r>
          </a:p>
        </p:txBody>
      </p:sp>
      <p:sp>
        <p:nvSpPr>
          <p:cNvPr id="3" name="Content Placeholder 2"/>
          <p:cNvSpPr>
            <a:spLocks noGrp="1"/>
          </p:cNvSpPr>
          <p:nvPr>
            <p:ph idx="1"/>
          </p:nvPr>
        </p:nvSpPr>
        <p:spPr/>
        <p:txBody>
          <a:bodyPr/>
          <a:lstStyle/>
          <a:p>
            <a:pPr marL="0" indent="0">
              <a:lnSpc>
                <a:spcPct val="100000"/>
              </a:lnSpc>
              <a:buNone/>
            </a:pPr>
            <a:endParaRPr lang="en-US" dirty="0"/>
          </a:p>
          <a:p>
            <a:pPr>
              <a:lnSpc>
                <a:spcPct val="100000"/>
              </a:lnSpc>
            </a:pPr>
            <a:r>
              <a:rPr lang="en-US" dirty="0"/>
              <a:t>Availability seems to be ample at the time there are several houses available</a:t>
            </a:r>
          </a:p>
          <a:p>
            <a:pPr marL="0" indent="0">
              <a:lnSpc>
                <a:spcPct val="100000"/>
              </a:lnSpc>
              <a:buNone/>
            </a:pPr>
            <a:r>
              <a:rPr lang="en-US" dirty="0"/>
              <a:t> </a:t>
            </a:r>
          </a:p>
          <a:p>
            <a:pPr lvl="1">
              <a:lnSpc>
                <a:spcPct val="100000"/>
              </a:lnSpc>
            </a:pPr>
            <a:endParaRPr lang="en-US" dirty="0"/>
          </a:p>
          <a:p>
            <a:pPr marL="457200" lvl="1" indent="0">
              <a:lnSpc>
                <a:spcPct val="100000"/>
              </a:lnSpc>
              <a:buNone/>
            </a:pPr>
            <a:endParaRPr lang="en-US" dirty="0"/>
          </a:p>
        </p:txBody>
      </p:sp>
      <p:sp>
        <p:nvSpPr>
          <p:cNvPr id="4" name="TextBox 3">
            <a:extLst>
              <a:ext uri="{FF2B5EF4-FFF2-40B4-BE49-F238E27FC236}">
                <a16:creationId xmlns:a16="http://schemas.microsoft.com/office/drawing/2014/main" id="{A0765E60-C379-444A-9F45-A0A9E881058F}"/>
              </a:ext>
            </a:extLst>
          </p:cNvPr>
          <p:cNvSpPr txBox="1"/>
          <p:nvPr/>
        </p:nvSpPr>
        <p:spPr>
          <a:xfrm>
            <a:off x="6225702" y="126459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7177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a:t>
            </a:r>
          </a:p>
        </p:txBody>
      </p:sp>
      <p:sp>
        <p:nvSpPr>
          <p:cNvPr id="3" name="Content Placeholder 2"/>
          <p:cNvSpPr>
            <a:spLocks noGrp="1"/>
          </p:cNvSpPr>
          <p:nvPr>
            <p:ph idx="1"/>
          </p:nvPr>
        </p:nvSpPr>
        <p:spPr/>
        <p:txBody>
          <a:bodyPr/>
          <a:lstStyle/>
          <a:p>
            <a:pPr>
              <a:lnSpc>
                <a:spcPct val="100000"/>
              </a:lnSpc>
            </a:pPr>
            <a:r>
              <a:rPr lang="en-US" dirty="0"/>
              <a:t>winter there are 16 paid positions, and during summer it goes to 100 percent employment June to sept.</a:t>
            </a:r>
          </a:p>
          <a:p>
            <a:pPr>
              <a:lnSpc>
                <a:spcPct val="100000"/>
              </a:lnSpc>
            </a:pPr>
            <a:r>
              <a:rPr lang="en-US" dirty="0"/>
              <a:t>New lodges increasing activity to support aviation fueling </a:t>
            </a:r>
          </a:p>
          <a:p>
            <a:pPr lvl="1">
              <a:lnSpc>
                <a:spcPct val="100000"/>
              </a:lnSpc>
            </a:pPr>
            <a:endParaRPr lang="en-US" dirty="0"/>
          </a:p>
          <a:p>
            <a:pPr marL="457200" lvl="1" indent="0">
              <a:lnSpc>
                <a:spcPct val="100000"/>
              </a:lnSpc>
              <a:buNone/>
            </a:pPr>
            <a:endParaRPr lang="en-US" dirty="0"/>
          </a:p>
        </p:txBody>
      </p:sp>
      <p:sp>
        <p:nvSpPr>
          <p:cNvPr id="4" name="TextBox 3">
            <a:extLst>
              <a:ext uri="{FF2B5EF4-FFF2-40B4-BE49-F238E27FC236}">
                <a16:creationId xmlns:a16="http://schemas.microsoft.com/office/drawing/2014/main" id="{A0765E60-C379-444A-9F45-A0A9E881058F}"/>
              </a:ext>
            </a:extLst>
          </p:cNvPr>
          <p:cNvSpPr txBox="1"/>
          <p:nvPr/>
        </p:nvSpPr>
        <p:spPr>
          <a:xfrm>
            <a:off x="6225702" y="126459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7444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Hazards  </a:t>
            </a:r>
          </a:p>
        </p:txBody>
      </p:sp>
      <p:sp>
        <p:nvSpPr>
          <p:cNvPr id="3" name="Content Placeholder 2"/>
          <p:cNvSpPr>
            <a:spLocks noGrp="1"/>
          </p:cNvSpPr>
          <p:nvPr>
            <p:ph idx="1"/>
          </p:nvPr>
        </p:nvSpPr>
        <p:spPr/>
        <p:txBody>
          <a:bodyPr/>
          <a:lstStyle/>
          <a:p>
            <a:pPr>
              <a:lnSpc>
                <a:spcPct val="100000"/>
              </a:lnSpc>
            </a:pPr>
            <a:r>
              <a:rPr lang="en-US" dirty="0"/>
              <a:t>Erosion on both sides of  the peninsula that Nelson lagoon is located on. The landfill is about be breached by the ocean, the land fill is full of toxic waste and tons of debris from beach clean up over the years.</a:t>
            </a:r>
          </a:p>
          <a:p>
            <a:pPr>
              <a:lnSpc>
                <a:spcPct val="100000"/>
              </a:lnSpc>
            </a:pPr>
            <a:r>
              <a:rPr lang="en-US" dirty="0"/>
              <a:t>the only fresh water source is always in danger of being damaged is always a threat to the community. </a:t>
            </a:r>
          </a:p>
          <a:p>
            <a:pPr>
              <a:lnSpc>
                <a:spcPct val="100000"/>
              </a:lnSpc>
            </a:pPr>
            <a:r>
              <a:rPr lang="en-US" dirty="0"/>
              <a:t>New equipment has been purchased to support erosion mitigation efforts </a:t>
            </a:r>
          </a:p>
          <a:p>
            <a:pPr>
              <a:lnSpc>
                <a:spcPct val="100000"/>
              </a:lnSpc>
            </a:pPr>
            <a:r>
              <a:rPr lang="en-US" dirty="0"/>
              <a:t>We need further funding to hire a crew to complete erosion mitigation process </a:t>
            </a:r>
          </a:p>
          <a:p>
            <a:pPr marL="457200" lvl="1" indent="0">
              <a:lnSpc>
                <a:spcPct val="100000"/>
              </a:lnSpc>
              <a:buNone/>
            </a:pPr>
            <a:endParaRPr lang="en-US" dirty="0"/>
          </a:p>
        </p:txBody>
      </p:sp>
      <p:sp>
        <p:nvSpPr>
          <p:cNvPr id="4" name="TextBox 3">
            <a:extLst>
              <a:ext uri="{FF2B5EF4-FFF2-40B4-BE49-F238E27FC236}">
                <a16:creationId xmlns:a16="http://schemas.microsoft.com/office/drawing/2014/main" id="{A0765E60-C379-444A-9F45-A0A9E881058F}"/>
              </a:ext>
            </a:extLst>
          </p:cNvPr>
          <p:cNvSpPr txBox="1"/>
          <p:nvPr/>
        </p:nvSpPr>
        <p:spPr>
          <a:xfrm>
            <a:off x="6225702" y="126459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66557884"/>
      </p:ext>
    </p:extLst>
  </p:cSld>
  <p:clrMapOvr>
    <a:masterClrMapping/>
  </p:clrMapOvr>
</p:sld>
</file>

<file path=ppt/theme/theme1.xml><?xml version="1.0" encoding="utf-8"?>
<a:theme xmlns:a="http://schemas.openxmlformats.org/drawingml/2006/main" name="Berli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558</TotalTime>
  <Words>431</Words>
  <Application>Microsoft Office PowerPoint</Application>
  <PresentationFormat>Widescreen</PresentationFormat>
  <Paragraphs>66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vt:lpstr>
      <vt:lpstr>Trebuchet MS</vt:lpstr>
      <vt:lpstr>Berlin</vt:lpstr>
      <vt:lpstr>Nelson Lagoon</vt:lpstr>
      <vt:lpstr>Introduction</vt:lpstr>
      <vt:lpstr>General community demographics </vt:lpstr>
      <vt:lpstr>Community Health Factors </vt:lpstr>
      <vt:lpstr>Communication and Connectivity  </vt:lpstr>
      <vt:lpstr>Transportation </vt:lpstr>
      <vt:lpstr> Housing</vt:lpstr>
      <vt:lpstr>Employment </vt:lpstr>
      <vt:lpstr>Environmental Hazards  </vt:lpstr>
      <vt:lpstr>Health System  </vt:lpstr>
      <vt:lpstr>Public Safety</vt:lpstr>
      <vt:lpstr>Community Characteristics  </vt:lpstr>
      <vt:lpstr>Top Assets of Nelson Lagoon</vt:lpstr>
      <vt:lpstr>Top Threats to Nelson Lagoon</vt:lpstr>
      <vt:lpstr>Priority Goals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dc:creator>
  <cp:lastModifiedBy>Laura Tanis</cp:lastModifiedBy>
  <cp:revision>42</cp:revision>
  <dcterms:created xsi:type="dcterms:W3CDTF">2017-10-04T15:08:50Z</dcterms:created>
  <dcterms:modified xsi:type="dcterms:W3CDTF">2019-01-03T19:17:44Z</dcterms:modified>
</cp:coreProperties>
</file>