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sldIdLst>
    <p:sldId id="266" r:id="rId2"/>
    <p:sldId id="258" r:id="rId3"/>
    <p:sldId id="274" r:id="rId4"/>
    <p:sldId id="264" r:id="rId5"/>
    <p:sldId id="267" r:id="rId6"/>
    <p:sldId id="268" r:id="rId7"/>
    <p:sldId id="269" r:id="rId8"/>
    <p:sldId id="279" r:id="rId9"/>
    <p:sldId id="271" r:id="rId10"/>
    <p:sldId id="272" r:id="rId11"/>
    <p:sldId id="278" r:id="rId12"/>
    <p:sldId id="273" r:id="rId13"/>
    <p:sldId id="260" r:id="rId14"/>
    <p:sldId id="259" r:id="rId15"/>
    <p:sldId id="275" r:id="rId16"/>
    <p:sldId id="265"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3E7E"/>
    <a:srgbClr val="608A97"/>
    <a:srgbClr val="4F2D2F"/>
    <a:srgbClr val="75A7B5"/>
    <a:srgbClr val="8CC5D5"/>
    <a:srgbClr val="ACDAEA"/>
    <a:srgbClr val="A3CEDC"/>
    <a:srgbClr val="9DE0F2"/>
    <a:srgbClr val="55B1C8"/>
    <a:srgbClr val="FFF0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00"/>
    <p:restoredTop sz="94557"/>
  </p:normalViewPr>
  <p:slideViewPr>
    <p:cSldViewPr snapToGrid="0" snapToObjects="1" showGuides="1">
      <p:cViewPr varScale="1">
        <p:scale>
          <a:sx n="104" d="100"/>
          <a:sy n="104" d="100"/>
        </p:scale>
        <p:origin x="222" y="11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15FC60-0C5B-C540-AB67-7EEADC2EF428}" type="datetimeFigureOut">
              <a:rPr lang="en-US" smtClean="0"/>
              <a:t>1/3/2019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ECD641-8801-EF49-9324-C83FD5867691}" type="slidenum">
              <a:rPr lang="en-US" smtClean="0"/>
              <a:t>‹#›</a:t>
            </a:fld>
            <a:endParaRPr lang="en-US"/>
          </a:p>
        </p:txBody>
      </p:sp>
    </p:spTree>
    <p:extLst>
      <p:ext uri="{BB962C8B-B14F-4D97-AF65-F5344CB8AC3E}">
        <p14:creationId xmlns:p14="http://schemas.microsoft.com/office/powerpoint/2010/main" val="2274795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Community led goals as well as community vision </a:t>
            </a:r>
          </a:p>
          <a:p>
            <a:r>
              <a:rPr lang="en-US" dirty="0"/>
              <a:t>Legislative advocacy needs identified </a:t>
            </a:r>
          </a:p>
          <a:p>
            <a:endParaRPr lang="en-US" dirty="0"/>
          </a:p>
        </p:txBody>
      </p:sp>
      <p:sp>
        <p:nvSpPr>
          <p:cNvPr id="4" name="Slide Number Placeholder 3"/>
          <p:cNvSpPr>
            <a:spLocks noGrp="1"/>
          </p:cNvSpPr>
          <p:nvPr>
            <p:ph type="sldNum" sz="quarter" idx="5"/>
          </p:nvPr>
        </p:nvSpPr>
        <p:spPr/>
        <p:txBody>
          <a:bodyPr/>
          <a:lstStyle/>
          <a:p>
            <a:fld id="{43CDFF4C-F9F2-D347-A1E6-05FE676AC5AE}" type="slidenum">
              <a:rPr lang="en-US" smtClean="0"/>
              <a:t>15</a:t>
            </a:fld>
            <a:endParaRPr lang="en-US"/>
          </a:p>
        </p:txBody>
      </p:sp>
    </p:spTree>
    <p:extLst>
      <p:ext uri="{BB962C8B-B14F-4D97-AF65-F5344CB8AC3E}">
        <p14:creationId xmlns:p14="http://schemas.microsoft.com/office/powerpoint/2010/main" val="114698766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chemeClr val="bg1">
                <a:tint val="96000"/>
                <a:shade val="100000"/>
                <a:hueMod val="270000"/>
                <a:satMod val="200000"/>
                <a:lumMod val="128000"/>
              </a:schemeClr>
            </a:gs>
            <a:gs pos="84000">
              <a:srgbClr val="55B1C8"/>
            </a:gs>
            <a:gs pos="51000">
              <a:schemeClr val="accent3">
                <a:lumMod val="20000"/>
                <a:lumOff val="80000"/>
              </a:schemeClr>
            </a:gs>
            <a:gs pos="100000">
              <a:srgbClr val="223E7E"/>
            </a:gs>
          </a:gsLst>
          <a:path path="circle">
            <a:fillToRect t="100000" r="100000"/>
          </a:path>
          <a:tileRect l="-100000" b="-100000"/>
        </a:gradFill>
        <a:effectLst/>
      </p:bgPr>
    </p:bg>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rgbClr val="55B1C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rgbClr val="223E7E"/>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solidFill>
                  <a:schemeClr val="tx2"/>
                </a:solidFill>
                <a:latin typeface="Helvetica" charset="0"/>
                <a:ea typeface="Helvetica" charset="0"/>
                <a:cs typeface="Helvetica" charset="0"/>
              </a:defRPr>
            </a:lvl1pPr>
          </a:lstStyle>
          <a:p>
            <a:r>
              <a:rPr lang="en-US" dirty="0"/>
              <a:t>Click to edit Master title style</a:t>
            </a:r>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400">
                <a:solidFill>
                  <a:srgbClr val="608A97"/>
                </a:solidFill>
                <a:latin typeface="Helvetica" charset="0"/>
                <a:ea typeface="Helvetica" charset="0"/>
                <a:cs typeface="Helvetica"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sp>
        <p:nvSpPr>
          <p:cNvPr id="16" name="Rectangle 15"/>
          <p:cNvSpPr/>
          <p:nvPr/>
        </p:nvSpPr>
        <p:spPr bwMode="ltGray">
          <a:xfrm>
            <a:off x="0" y="609600"/>
            <a:ext cx="10437812" cy="1368198"/>
          </a:xfrm>
          <a:prstGeom prst="rect">
            <a:avLst/>
          </a:prstGeom>
          <a:solidFill>
            <a:srgbClr val="55B1C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sp>
        <p:nvSpPr>
          <p:cNvPr id="17" name="Rectangle 16"/>
          <p:cNvSpPr/>
          <p:nvPr/>
        </p:nvSpPr>
        <p:spPr bwMode="ltGray">
          <a:xfrm>
            <a:off x="0" y="609600"/>
            <a:ext cx="10437812" cy="1368198"/>
          </a:xfrm>
          <a:prstGeom prst="rect">
            <a:avLst/>
          </a:prstGeom>
          <a:solidFill>
            <a:srgbClr val="55B1C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Drag picture to placeholder or click icon to add</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Drag picture to placeholder or click icon to add</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Drag picture to placeholder or click icon to add</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sp>
        <p:nvSpPr>
          <p:cNvPr id="9" name="Rectangle 8"/>
          <p:cNvSpPr/>
          <p:nvPr/>
        </p:nvSpPr>
        <p:spPr bwMode="ltGray">
          <a:xfrm>
            <a:off x="0" y="609600"/>
            <a:ext cx="10437812" cy="1368198"/>
          </a:xfrm>
          <a:prstGeom prst="rect">
            <a:avLst/>
          </a:prstGeom>
          <a:solidFill>
            <a:srgbClr val="55B1C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8"/>
            <a:ext cx="9557693" cy="1080938"/>
          </a:xfrm>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sp>
        <p:nvSpPr>
          <p:cNvPr id="17" name="Rectangle 16"/>
          <p:cNvSpPr/>
          <p:nvPr/>
        </p:nvSpPr>
        <p:spPr bwMode="ltGray">
          <a:xfrm>
            <a:off x="0" y="609600"/>
            <a:ext cx="10437812" cy="1368198"/>
          </a:xfrm>
          <a:prstGeom prst="rect">
            <a:avLst/>
          </a:prstGeom>
          <a:solidFill>
            <a:srgbClr val="55B1C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8"/>
            <a:ext cx="9757491" cy="1080938"/>
          </a:xfrm>
        </p:spPr>
        <p:txBody>
          <a:bodyPr/>
          <a:lstStyle>
            <a:lvl1pPr>
              <a:defRPr>
                <a:solidFill>
                  <a:srgbClr val="223E7E"/>
                </a:solidFill>
              </a:defRPr>
            </a:lvl1pPr>
          </a:lstStyle>
          <a:p>
            <a:r>
              <a:rPr lang="en-US"/>
              <a:t>Click to edit Master title style</a:t>
            </a:r>
            <a:endParaRPr lang="en-US" dirty="0"/>
          </a:p>
        </p:txBody>
      </p:sp>
      <p:sp>
        <p:nvSpPr>
          <p:cNvPr id="3" name="Content Placeholder 2"/>
          <p:cNvSpPr>
            <a:spLocks noGrp="1"/>
          </p:cNvSpPr>
          <p:nvPr>
            <p:ph idx="1"/>
          </p:nvPr>
        </p:nvSpPr>
        <p:spPr>
          <a:xfrm>
            <a:off x="680321" y="2206243"/>
            <a:ext cx="10294182" cy="38679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rgbClr val="55B1C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sp>
        <p:nvSpPr>
          <p:cNvPr id="10" name="Rectangle 9"/>
          <p:cNvSpPr/>
          <p:nvPr/>
        </p:nvSpPr>
        <p:spPr bwMode="ltGray">
          <a:xfrm>
            <a:off x="0" y="609600"/>
            <a:ext cx="10437812" cy="1368198"/>
          </a:xfrm>
          <a:prstGeom prst="rect">
            <a:avLst/>
          </a:prstGeom>
          <a:solidFill>
            <a:srgbClr val="55B1C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8"/>
            <a:ext cx="9613860" cy="1080938"/>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113872"/>
            <a:ext cx="5303520" cy="39440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8273" y="2113872"/>
            <a:ext cx="5303520" cy="39440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sp>
        <p:nvSpPr>
          <p:cNvPr id="12" name="Rectangle 11"/>
          <p:cNvSpPr/>
          <p:nvPr/>
        </p:nvSpPr>
        <p:spPr bwMode="ltGray">
          <a:xfrm>
            <a:off x="0" y="609600"/>
            <a:ext cx="10437812" cy="1368198"/>
          </a:xfrm>
          <a:prstGeom prst="rect">
            <a:avLst/>
          </a:prstGeom>
          <a:solidFill>
            <a:srgbClr val="55B1C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0320" y="2336873"/>
            <a:ext cx="5303520"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1" y="3030008"/>
            <a:ext cx="5303520" cy="290617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214613" y="2336873"/>
            <a:ext cx="5303520"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4613" y="3030008"/>
            <a:ext cx="5303520"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sp>
        <p:nvSpPr>
          <p:cNvPr id="8" name="Rectangle 7"/>
          <p:cNvSpPr/>
          <p:nvPr/>
        </p:nvSpPr>
        <p:spPr bwMode="ltGray">
          <a:xfrm>
            <a:off x="0" y="609600"/>
            <a:ext cx="10437812" cy="1368198"/>
          </a:xfrm>
          <a:prstGeom prst="rect">
            <a:avLst/>
          </a:prstGeom>
          <a:solidFill>
            <a:srgbClr val="55B1C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8"/>
            <a:ext cx="9613860" cy="1080938"/>
          </a:xfrm>
        </p:spPr>
        <p:txBody>
          <a:bodyPr/>
          <a:lstStyle/>
          <a:p>
            <a:r>
              <a:rPr lang="en-US"/>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sp>
        <p:nvSpPr>
          <p:cNvPr id="10" name="Rectangle 9"/>
          <p:cNvSpPr/>
          <p:nvPr/>
        </p:nvSpPr>
        <p:spPr bwMode="ltGray">
          <a:xfrm>
            <a:off x="0" y="609600"/>
            <a:ext cx="10437812" cy="1368198"/>
          </a:xfrm>
          <a:prstGeom prst="rect">
            <a:avLst/>
          </a:prstGeom>
          <a:solidFill>
            <a:srgbClr val="55B1C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930781" y="2336873"/>
            <a:ext cx="6580868"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1" y="2336872"/>
            <a:ext cx="4127459"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sp>
        <p:nvSpPr>
          <p:cNvPr id="10" name="Rectangle 9"/>
          <p:cNvSpPr/>
          <p:nvPr/>
        </p:nvSpPr>
        <p:spPr bwMode="ltGray">
          <a:xfrm>
            <a:off x="0" y="609600"/>
            <a:ext cx="10437812" cy="1368198"/>
          </a:xfrm>
          <a:prstGeom prst="rect">
            <a:avLst/>
          </a:prstGeom>
          <a:solidFill>
            <a:srgbClr val="55B1C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39834" y="2336874"/>
            <a:ext cx="6137124"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80322" y="2336873"/>
            <a:ext cx="4577477"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tint val="96000"/>
                <a:shade val="100000"/>
                <a:hueMod val="270000"/>
                <a:satMod val="200000"/>
                <a:lumMod val="128000"/>
              </a:schemeClr>
            </a:gs>
            <a:gs pos="84000">
              <a:srgbClr val="55B1C8"/>
            </a:gs>
            <a:gs pos="51000">
              <a:schemeClr val="accent3">
                <a:lumMod val="20000"/>
                <a:lumOff val="80000"/>
              </a:schemeClr>
            </a:gs>
            <a:gs pos="100000">
              <a:srgbClr val="002060"/>
            </a:gs>
          </a:gsLst>
          <a:path path="circle">
            <a:fillToRect t="100000" r="100000"/>
          </a:path>
          <a:tileRect l="-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0321" y="753228"/>
            <a:ext cx="9900976" cy="108093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80321" y="1916366"/>
            <a:ext cx="10294182" cy="4169319"/>
          </a:xfrm>
          <a:prstGeom prst="rect">
            <a:avLst/>
          </a:prstGeom>
        </p:spPr>
        <p:txBody>
          <a:bodyPr vert="horz" lIns="91440" tIns="45720" rIns="91440" bIns="45720" rtlCol="0">
            <a:normAutofit/>
          </a:bodyPr>
          <a:lstStyle/>
          <a:p>
            <a:pPr lvl="0"/>
            <a:r>
              <a:rPr lang="en-US"/>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9" name="Picture 8"/>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0653049" y="46128"/>
            <a:ext cx="1463040" cy="1427117"/>
          </a:xfrm>
          <a:prstGeom prst="rect">
            <a:avLst/>
          </a:prstGeom>
        </p:spPr>
      </p:pic>
      <p:pic>
        <p:nvPicPr>
          <p:cNvPr id="11" name="Picture 10"/>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135431" y="6288966"/>
            <a:ext cx="640080" cy="468164"/>
          </a:xfrm>
          <a:prstGeom prst="rect">
            <a:avLst/>
          </a:prstGeom>
        </p:spPr>
      </p:pic>
      <p:cxnSp>
        <p:nvCxnSpPr>
          <p:cNvPr id="14" name="Straight Connector 13"/>
          <p:cNvCxnSpPr/>
          <p:nvPr userDrawn="1"/>
        </p:nvCxnSpPr>
        <p:spPr>
          <a:xfrm>
            <a:off x="0" y="6167885"/>
            <a:ext cx="12192000" cy="0"/>
          </a:xfrm>
          <a:prstGeom prst="line">
            <a:avLst/>
          </a:prstGeom>
          <a:ln w="38100">
            <a:solidFill>
              <a:srgbClr val="55B1C8"/>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a:off x="0" y="6206765"/>
            <a:ext cx="12192000" cy="0"/>
          </a:xfrm>
          <a:prstGeom prst="line">
            <a:avLst/>
          </a:prstGeom>
          <a:ln w="38100">
            <a:solidFill>
              <a:srgbClr val="223E7E"/>
            </a:solidFill>
          </a:ln>
        </p:spPr>
        <p:style>
          <a:lnRef idx="1">
            <a:schemeClr val="accent1"/>
          </a:lnRef>
          <a:fillRef idx="0">
            <a:schemeClr val="accent1"/>
          </a:fillRef>
          <a:effectRef idx="0">
            <a:schemeClr val="accent1"/>
          </a:effectRef>
          <a:fontRef idx="minor">
            <a:schemeClr val="tx1"/>
          </a:fontRef>
        </p:style>
      </p:cxnSp>
      <p:sp>
        <p:nvSpPr>
          <p:cNvPr id="4" name="Rectangle 3"/>
          <p:cNvSpPr/>
          <p:nvPr userDrawn="1"/>
        </p:nvSpPr>
        <p:spPr>
          <a:xfrm>
            <a:off x="11316078" y="1548774"/>
            <a:ext cx="206101" cy="209862"/>
          </a:xfrm>
          <a:prstGeom prst="rect">
            <a:avLst/>
          </a:prstGeom>
          <a:gradFill flip="none" rotWithShape="1">
            <a:gsLst>
              <a:gs pos="0">
                <a:srgbClr val="223E7E"/>
              </a:gs>
              <a:gs pos="50000">
                <a:srgbClr val="55B1C8"/>
              </a:gs>
              <a:gs pos="100000">
                <a:schemeClr val="bg1">
                  <a:lumMod val="9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93931" y="1548774"/>
            <a:ext cx="206101" cy="209862"/>
          </a:xfrm>
          <a:prstGeom prst="rect">
            <a:avLst/>
          </a:prstGeom>
          <a:gradFill flip="none" rotWithShape="1">
            <a:gsLst>
              <a:gs pos="0">
                <a:srgbClr val="223E7E"/>
              </a:gs>
              <a:gs pos="50000">
                <a:srgbClr val="55B1C8"/>
              </a:gs>
              <a:gs pos="100000">
                <a:schemeClr val="bg1">
                  <a:lumMod val="9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userDrawn="1"/>
        </p:nvSpPr>
        <p:spPr>
          <a:xfrm>
            <a:off x="11863754" y="1548774"/>
            <a:ext cx="206101" cy="209862"/>
          </a:xfrm>
          <a:prstGeom prst="rect">
            <a:avLst/>
          </a:prstGeom>
          <a:gradFill flip="none" rotWithShape="1">
            <a:gsLst>
              <a:gs pos="0">
                <a:srgbClr val="223E7E"/>
              </a:gs>
              <a:gs pos="50000">
                <a:srgbClr val="55B1C8"/>
              </a:gs>
              <a:gs pos="100000">
                <a:schemeClr val="bg1">
                  <a:lumMod val="9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8C5FE3F6-40AF-3D4D-AD89-BA6F22342D18}"/>
              </a:ext>
            </a:extLst>
          </p:cNvPr>
          <p:cNvSpPr>
            <a:spLocks noChangeAspect="1"/>
          </p:cNvSpPr>
          <p:nvPr userDrawn="1"/>
        </p:nvSpPr>
        <p:spPr>
          <a:xfrm>
            <a:off x="820403" y="6406872"/>
            <a:ext cx="91440" cy="93109"/>
          </a:xfrm>
          <a:prstGeom prst="rect">
            <a:avLst/>
          </a:prstGeom>
          <a:gradFill flip="none" rotWithShape="1">
            <a:gsLst>
              <a:gs pos="0">
                <a:srgbClr val="223E7E"/>
              </a:gs>
              <a:gs pos="50000">
                <a:srgbClr val="55B1C8"/>
              </a:gs>
              <a:gs pos="100000">
                <a:schemeClr val="bg1">
                  <a:lumMod val="9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C1DA9A7-BF27-7644-BF95-683DDAB4BA47}"/>
              </a:ext>
            </a:extLst>
          </p:cNvPr>
          <p:cNvSpPr>
            <a:spLocks noChangeAspect="1"/>
          </p:cNvSpPr>
          <p:nvPr userDrawn="1"/>
        </p:nvSpPr>
        <p:spPr>
          <a:xfrm>
            <a:off x="820403" y="6530715"/>
            <a:ext cx="91440" cy="93109"/>
          </a:xfrm>
          <a:prstGeom prst="rect">
            <a:avLst/>
          </a:prstGeom>
          <a:gradFill flip="none" rotWithShape="1">
            <a:gsLst>
              <a:gs pos="0">
                <a:srgbClr val="223E7E"/>
              </a:gs>
              <a:gs pos="50000">
                <a:srgbClr val="55B1C8"/>
              </a:gs>
              <a:gs pos="100000">
                <a:schemeClr val="bg1">
                  <a:lumMod val="9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3DEBCD-71BA-D648-AFEA-BA8BE3C709D3}"/>
              </a:ext>
            </a:extLst>
          </p:cNvPr>
          <p:cNvSpPr>
            <a:spLocks noChangeAspect="1"/>
          </p:cNvSpPr>
          <p:nvPr userDrawn="1"/>
        </p:nvSpPr>
        <p:spPr>
          <a:xfrm>
            <a:off x="820403" y="6654559"/>
            <a:ext cx="91440" cy="93109"/>
          </a:xfrm>
          <a:prstGeom prst="rect">
            <a:avLst/>
          </a:prstGeom>
          <a:gradFill flip="none" rotWithShape="1">
            <a:gsLst>
              <a:gs pos="0">
                <a:srgbClr val="223E7E"/>
              </a:gs>
              <a:gs pos="50000">
                <a:srgbClr val="55B1C8"/>
              </a:gs>
              <a:gs pos="100000">
                <a:schemeClr val="bg1">
                  <a:lumMod val="9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7" r:id="rId10"/>
    <p:sldLayoutId id="2147483668" r:id="rId11"/>
    <p:sldLayoutId id="2147483658" r:id="rId12"/>
  </p:sldLayoutIdLst>
  <p:hf sldNum="0" hdr="0" ftr="0" dt="0"/>
  <p:txStyles>
    <p:titleStyle>
      <a:lvl1pPr algn="l" defTabSz="914400" rtl="0" eaLnBrk="1" latinLnBrk="0" hangingPunct="1">
        <a:lnSpc>
          <a:spcPct val="90000"/>
        </a:lnSpc>
        <a:spcBef>
          <a:spcPct val="0"/>
        </a:spcBef>
        <a:buNone/>
        <a:defRPr sz="3600" kern="1200">
          <a:solidFill>
            <a:srgbClr val="223E7E"/>
          </a:solidFill>
          <a:latin typeface="Helvetica" charset="0"/>
          <a:ea typeface="Helvetica" charset="0"/>
          <a:cs typeface="Helvetica"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rgbClr val="223E7E"/>
          </a:solidFill>
          <a:latin typeface="Helvetica" charset="0"/>
          <a:ea typeface="Helvetica" charset="0"/>
          <a:cs typeface="Helvetica"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rgbClr val="223E7E"/>
          </a:solidFill>
          <a:latin typeface="Helvetica" charset="0"/>
          <a:ea typeface="Helvetica" charset="0"/>
          <a:cs typeface="Helvetica"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223E7E"/>
          </a:solidFill>
          <a:latin typeface="Helvetica" charset="0"/>
          <a:ea typeface="Helvetica" charset="0"/>
          <a:cs typeface="Helvetica"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rgbClr val="223E7E"/>
          </a:solidFill>
          <a:latin typeface="Helvetica" charset="0"/>
          <a:ea typeface="Helvetica" charset="0"/>
          <a:cs typeface="Helvetica"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rgbClr val="223E7E"/>
          </a:solidFill>
          <a:latin typeface="Helvetica" charset="0"/>
          <a:ea typeface="Helvetica" charset="0"/>
          <a:cs typeface="Helvetica"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E0D93-0119-CA4F-9D3B-BC550DFA16B0}"/>
              </a:ext>
            </a:extLst>
          </p:cNvPr>
          <p:cNvSpPr>
            <a:spLocks noGrp="1"/>
          </p:cNvSpPr>
          <p:nvPr>
            <p:ph type="ctrTitle"/>
          </p:nvPr>
        </p:nvSpPr>
        <p:spPr>
          <a:xfrm>
            <a:off x="680322" y="2573688"/>
            <a:ext cx="8144134" cy="1655411"/>
          </a:xfrm>
        </p:spPr>
        <p:txBody>
          <a:bodyPr anchor="ctr"/>
          <a:lstStyle/>
          <a:p>
            <a:r>
              <a:rPr lang="en-US" dirty="0"/>
              <a:t>King Cove</a:t>
            </a:r>
          </a:p>
        </p:txBody>
      </p:sp>
      <p:sp>
        <p:nvSpPr>
          <p:cNvPr id="3" name="Subtitle 2">
            <a:extLst>
              <a:ext uri="{FF2B5EF4-FFF2-40B4-BE49-F238E27FC236}">
                <a16:creationId xmlns:a16="http://schemas.microsoft.com/office/drawing/2014/main" id="{DF132FCB-6699-EA47-ABB6-175BC9A4A54F}"/>
              </a:ext>
            </a:extLst>
          </p:cNvPr>
          <p:cNvSpPr>
            <a:spLocks noGrp="1"/>
          </p:cNvSpPr>
          <p:nvPr>
            <p:ph type="subTitle" idx="1"/>
          </p:nvPr>
        </p:nvSpPr>
        <p:spPr/>
        <p:txBody>
          <a:bodyPr/>
          <a:lstStyle/>
          <a:p>
            <a:r>
              <a:rPr lang="en-US" dirty="0"/>
              <a:t>Vision Navigation Strategic Planning Presentation </a:t>
            </a:r>
          </a:p>
          <a:p>
            <a:endParaRPr lang="en-US" dirty="0"/>
          </a:p>
        </p:txBody>
      </p:sp>
    </p:spTree>
    <p:extLst>
      <p:ext uri="{BB962C8B-B14F-4D97-AF65-F5344CB8AC3E}">
        <p14:creationId xmlns:p14="http://schemas.microsoft.com/office/powerpoint/2010/main" val="16230822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 System  </a:t>
            </a:r>
          </a:p>
        </p:txBody>
      </p:sp>
      <p:sp>
        <p:nvSpPr>
          <p:cNvPr id="3" name="Content Placeholder 2"/>
          <p:cNvSpPr>
            <a:spLocks noGrp="1"/>
          </p:cNvSpPr>
          <p:nvPr>
            <p:ph idx="1"/>
          </p:nvPr>
        </p:nvSpPr>
        <p:spPr/>
        <p:txBody>
          <a:bodyPr>
            <a:normAutofit fontScale="92500"/>
          </a:bodyPr>
          <a:lstStyle/>
          <a:p>
            <a:pPr>
              <a:lnSpc>
                <a:spcPct val="100000"/>
              </a:lnSpc>
            </a:pPr>
            <a:r>
              <a:rPr lang="en-US" dirty="0"/>
              <a:t>Access to medical transportation – everyone understands why the ROAD to the Cold Bay Airport  is a critical missing element in our medical access scenario.</a:t>
            </a:r>
          </a:p>
          <a:p>
            <a:pPr>
              <a:lnSpc>
                <a:spcPct val="100000"/>
              </a:lnSpc>
            </a:pPr>
            <a:endParaRPr lang="en-US" dirty="0"/>
          </a:p>
          <a:p>
            <a:pPr>
              <a:lnSpc>
                <a:spcPct val="100000"/>
              </a:lnSpc>
            </a:pPr>
            <a:r>
              <a:rPr lang="en-US" dirty="0"/>
              <a:t>Available auxiliary care – none locally, need dependable access to ANC and beyond for auxiliary care.</a:t>
            </a:r>
          </a:p>
          <a:p>
            <a:pPr marL="0" indent="0">
              <a:lnSpc>
                <a:spcPct val="100000"/>
              </a:lnSpc>
              <a:buNone/>
            </a:pPr>
            <a:endParaRPr lang="en-US" dirty="0"/>
          </a:p>
          <a:p>
            <a:pPr>
              <a:lnSpc>
                <a:spcPct val="100000"/>
              </a:lnSpc>
            </a:pPr>
            <a:r>
              <a:rPr lang="en-US" dirty="0"/>
              <a:t>Clinic Y/N – yes, King Cove has a very nice clinic.  The quality of care fluctuates depending on EATS’ ongoing success to have consistent and quality mid-levels and specialty practitioners and/or PA’s.     </a:t>
            </a:r>
          </a:p>
          <a:p>
            <a:pPr marL="457200" lvl="1" indent="0">
              <a:lnSpc>
                <a:spcPct val="100000"/>
              </a:lnSpc>
              <a:buNone/>
            </a:pPr>
            <a:endParaRPr lang="en-US" dirty="0"/>
          </a:p>
          <a:p>
            <a:pPr lvl="1">
              <a:lnSpc>
                <a:spcPct val="100000"/>
              </a:lnSpc>
            </a:pPr>
            <a:endParaRPr lang="en-US" dirty="0"/>
          </a:p>
          <a:p>
            <a:pPr marL="457200" lvl="1" indent="0">
              <a:lnSpc>
                <a:spcPct val="100000"/>
              </a:lnSpc>
              <a:buNone/>
            </a:pPr>
            <a:endParaRPr lang="en-US" dirty="0"/>
          </a:p>
        </p:txBody>
      </p:sp>
      <p:sp>
        <p:nvSpPr>
          <p:cNvPr id="4" name="TextBox 3">
            <a:extLst>
              <a:ext uri="{FF2B5EF4-FFF2-40B4-BE49-F238E27FC236}">
                <a16:creationId xmlns:a16="http://schemas.microsoft.com/office/drawing/2014/main" id="{A0765E60-C379-444A-9F45-A0A9E881058F}"/>
              </a:ext>
            </a:extLst>
          </p:cNvPr>
          <p:cNvSpPr txBox="1"/>
          <p:nvPr/>
        </p:nvSpPr>
        <p:spPr>
          <a:xfrm>
            <a:off x="6225702" y="1264596"/>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6653581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Public Safety  </a:t>
            </a:r>
          </a:p>
        </p:txBody>
      </p:sp>
      <p:sp>
        <p:nvSpPr>
          <p:cNvPr id="3" name="Content Placeholder 2"/>
          <p:cNvSpPr>
            <a:spLocks noGrp="1"/>
          </p:cNvSpPr>
          <p:nvPr>
            <p:ph idx="1"/>
          </p:nvPr>
        </p:nvSpPr>
        <p:spPr/>
        <p:txBody>
          <a:bodyPr>
            <a:normAutofit fontScale="85000" lnSpcReduction="20000"/>
          </a:bodyPr>
          <a:lstStyle/>
          <a:p>
            <a:pPr marL="0" indent="0">
              <a:lnSpc>
                <a:spcPct val="100000"/>
              </a:lnSpc>
              <a:buNone/>
            </a:pPr>
            <a:endParaRPr lang="en-US" dirty="0"/>
          </a:p>
          <a:p>
            <a:pPr>
              <a:lnSpc>
                <a:spcPct val="100000"/>
              </a:lnSpc>
            </a:pPr>
            <a:r>
              <a:rPr lang="en-US" dirty="0"/>
              <a:t>General public safety description – Dept. of Public Safety with a Director, 4 officers, Fire Chief, drug dog, and a large group of volunteer firemen and EMS squad.</a:t>
            </a:r>
          </a:p>
          <a:p>
            <a:pPr>
              <a:lnSpc>
                <a:spcPct val="100000"/>
              </a:lnSpc>
            </a:pPr>
            <a:endParaRPr lang="en-US" dirty="0"/>
          </a:p>
          <a:p>
            <a:pPr>
              <a:lnSpc>
                <a:spcPct val="100000"/>
              </a:lnSpc>
            </a:pPr>
            <a:r>
              <a:rPr lang="en-US" dirty="0"/>
              <a:t>VPSO or Police Department – Yes, we have a Police Dept., which is part of the Dept. of Public Safety.  No VPSO.  Department deals with all the typical issues and challenges of rural law enforcement, as well assisting our residents with emergencies. Alcohol calls &amp; resulting issues dominate, followed by drug issues and their related problems.</a:t>
            </a:r>
          </a:p>
          <a:p>
            <a:pPr marL="0" indent="0">
              <a:lnSpc>
                <a:spcPct val="100000"/>
              </a:lnSpc>
              <a:buNone/>
            </a:pPr>
            <a:r>
              <a:rPr lang="en-US" dirty="0"/>
              <a:t>    	The city believes it is doing a good job in supporting its Dept. of Public Safety. We        	spend about 30% ($630,000) of our core General Fund ($2.1 million) for this 	Department.  </a:t>
            </a:r>
          </a:p>
          <a:p>
            <a:pPr marL="0" indent="0">
              <a:lnSpc>
                <a:spcPct val="100000"/>
              </a:lnSpc>
              <a:buNone/>
            </a:pPr>
            <a:r>
              <a:rPr lang="en-US" dirty="0"/>
              <a:t>	The city needs a new, larger Public Safety facility to provide these services from.   </a:t>
            </a:r>
          </a:p>
          <a:p>
            <a:pPr marL="457200" lvl="1" indent="0">
              <a:lnSpc>
                <a:spcPct val="100000"/>
              </a:lnSpc>
              <a:buNone/>
            </a:pPr>
            <a:endParaRPr lang="en-US" dirty="0"/>
          </a:p>
          <a:p>
            <a:pPr marL="457200" lvl="1" indent="0">
              <a:lnSpc>
                <a:spcPct val="100000"/>
              </a:lnSpc>
              <a:buNone/>
            </a:pPr>
            <a:endParaRPr lang="en-US" dirty="0"/>
          </a:p>
        </p:txBody>
      </p:sp>
      <p:sp>
        <p:nvSpPr>
          <p:cNvPr id="4" name="TextBox 3">
            <a:extLst>
              <a:ext uri="{FF2B5EF4-FFF2-40B4-BE49-F238E27FC236}">
                <a16:creationId xmlns:a16="http://schemas.microsoft.com/office/drawing/2014/main" id="{A0765E60-C379-444A-9F45-A0A9E881058F}"/>
              </a:ext>
            </a:extLst>
          </p:cNvPr>
          <p:cNvSpPr txBox="1"/>
          <p:nvPr/>
        </p:nvSpPr>
        <p:spPr>
          <a:xfrm>
            <a:off x="6225702" y="1264596"/>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400621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Community Characteristics  </a:t>
            </a:r>
          </a:p>
        </p:txBody>
      </p:sp>
      <p:sp>
        <p:nvSpPr>
          <p:cNvPr id="3" name="Content Placeholder 2"/>
          <p:cNvSpPr>
            <a:spLocks noGrp="1"/>
          </p:cNvSpPr>
          <p:nvPr>
            <p:ph idx="1"/>
          </p:nvPr>
        </p:nvSpPr>
        <p:spPr/>
        <p:txBody>
          <a:bodyPr>
            <a:normAutofit fontScale="62500" lnSpcReduction="20000"/>
          </a:bodyPr>
          <a:lstStyle/>
          <a:p>
            <a:pPr>
              <a:lnSpc>
                <a:spcPct val="100000"/>
              </a:lnSpc>
            </a:pPr>
            <a:r>
              <a:rPr lang="en-US" dirty="0"/>
              <a:t>Access to food, goods, services – Accessibility is generally good.  Buying locally or using bi-weekly barge services are key elements.</a:t>
            </a:r>
          </a:p>
          <a:p>
            <a:pPr>
              <a:lnSpc>
                <a:spcPct val="100000"/>
              </a:lnSpc>
            </a:pPr>
            <a:endParaRPr lang="en-US" dirty="0"/>
          </a:p>
          <a:p>
            <a:pPr>
              <a:lnSpc>
                <a:spcPct val="100000"/>
              </a:lnSpc>
            </a:pPr>
            <a:r>
              <a:rPr lang="en-US" dirty="0"/>
              <a:t>Activities and events – King Cove has NUMEROUS special events/activities during the year via the King Cove Women’s Club, City, EATS/tribes, and KCC. </a:t>
            </a:r>
          </a:p>
          <a:p>
            <a:pPr>
              <a:lnSpc>
                <a:spcPct val="100000"/>
              </a:lnSpc>
            </a:pPr>
            <a:endParaRPr lang="en-US" dirty="0"/>
          </a:p>
          <a:p>
            <a:pPr>
              <a:lnSpc>
                <a:spcPct val="100000"/>
              </a:lnSpc>
            </a:pPr>
            <a:r>
              <a:rPr lang="en-US" dirty="0"/>
              <a:t>Full time vs seasonal resident counts – the community’s “heart &amp; soul” population of about 650 has some/minimal seasonal influx; the PPSF residents average about 300 for most of the year, but with seasonal fluctuations driven by processing seasons.</a:t>
            </a:r>
          </a:p>
          <a:p>
            <a:pPr>
              <a:lnSpc>
                <a:spcPct val="100000"/>
              </a:lnSpc>
            </a:pPr>
            <a:endParaRPr lang="en-US" dirty="0"/>
          </a:p>
          <a:p>
            <a:pPr>
              <a:lnSpc>
                <a:spcPct val="100000"/>
              </a:lnSpc>
            </a:pPr>
            <a:r>
              <a:rPr lang="en-US" dirty="0"/>
              <a:t>Civic participation (voters, engagement in local government, etc.) – reasonable voter turnout which fluctuates with local vs. State &amp; National elections.   King Cove has 346 registered voters and had the largest AEB community turnout for the November 2018 elections!  Community members are generally willing, and even sometimes eager, to speak about issues.  The city is proud to have initiated the action of having a high school student on the City Council and happy to see that other local governments are doing the same.</a:t>
            </a:r>
          </a:p>
          <a:p>
            <a:pPr marL="457200" lvl="1" indent="0">
              <a:lnSpc>
                <a:spcPct val="100000"/>
              </a:lnSpc>
              <a:buNone/>
            </a:pPr>
            <a:endParaRPr lang="en-US" dirty="0"/>
          </a:p>
        </p:txBody>
      </p:sp>
      <p:sp>
        <p:nvSpPr>
          <p:cNvPr id="4" name="TextBox 3">
            <a:extLst>
              <a:ext uri="{FF2B5EF4-FFF2-40B4-BE49-F238E27FC236}">
                <a16:creationId xmlns:a16="http://schemas.microsoft.com/office/drawing/2014/main" id="{A0765E60-C379-444A-9F45-A0A9E881058F}"/>
              </a:ext>
            </a:extLst>
          </p:cNvPr>
          <p:cNvSpPr txBox="1"/>
          <p:nvPr/>
        </p:nvSpPr>
        <p:spPr>
          <a:xfrm>
            <a:off x="6225702" y="1264596"/>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1076316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 Threats to King Cove</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a:t>Changing environmental/ocean conditions and evolving impact on our fishery resources.</a:t>
            </a:r>
          </a:p>
          <a:p>
            <a:pPr marL="0" indent="0">
              <a:buNone/>
            </a:pPr>
            <a:endParaRPr lang="en-US" dirty="0"/>
          </a:p>
          <a:p>
            <a:pPr marL="0" indent="0">
              <a:buNone/>
            </a:pPr>
            <a:r>
              <a:rPr lang="en-US" dirty="0"/>
              <a:t>Changing locations/processing options that will affect our local/State fish tax revenues and significantly impact our city budget process.</a:t>
            </a:r>
          </a:p>
          <a:p>
            <a:pPr marL="0" indent="0">
              <a:buNone/>
            </a:pPr>
            <a:endParaRPr lang="en-US" dirty="0"/>
          </a:p>
          <a:p>
            <a:pPr marL="0" indent="0">
              <a:buNone/>
            </a:pPr>
            <a:r>
              <a:rPr lang="en-US" dirty="0"/>
              <a:t>Aging and costly infrastructure that needs to be dealt, which has become very challenging in this era of significant decline in funding from all levels of government.</a:t>
            </a:r>
          </a:p>
          <a:p>
            <a:pPr marL="0" indent="0">
              <a:buNone/>
            </a:pPr>
            <a:endParaRPr lang="en-US" dirty="0"/>
          </a:p>
          <a:p>
            <a:pPr marL="0" indent="0">
              <a:buNone/>
            </a:pPr>
            <a:r>
              <a:rPr lang="en-US" dirty="0"/>
              <a:t>Maintaining the community’s vibrant family and social structure. </a:t>
            </a:r>
          </a:p>
        </p:txBody>
      </p:sp>
    </p:spTree>
    <p:extLst>
      <p:ext uri="{BB962C8B-B14F-4D97-AF65-F5344CB8AC3E}">
        <p14:creationId xmlns:p14="http://schemas.microsoft.com/office/powerpoint/2010/main" val="16599876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 Assets of King Cove</a:t>
            </a:r>
          </a:p>
        </p:txBody>
      </p:sp>
      <p:sp>
        <p:nvSpPr>
          <p:cNvPr id="5" name="Content Placeholder 4"/>
          <p:cNvSpPr>
            <a:spLocks noGrp="1"/>
          </p:cNvSpPr>
          <p:nvPr>
            <p:ph idx="1"/>
          </p:nvPr>
        </p:nvSpPr>
        <p:spPr/>
        <p:txBody>
          <a:bodyPr>
            <a:normAutofit fontScale="62500" lnSpcReduction="20000"/>
          </a:bodyPr>
          <a:lstStyle/>
          <a:p>
            <a:r>
              <a:rPr lang="en-US" dirty="0"/>
              <a:t>First - our residents.</a:t>
            </a:r>
          </a:p>
          <a:p>
            <a:endParaRPr lang="en-US" dirty="0"/>
          </a:p>
          <a:p>
            <a:r>
              <a:rPr lang="en-US" dirty="0"/>
              <a:t>Strong and consistent leaders in our local government and their willingness to seriously engage in debate/decisions and make difficult choices when required.</a:t>
            </a:r>
          </a:p>
          <a:p>
            <a:endParaRPr lang="en-US" dirty="0"/>
          </a:p>
          <a:p>
            <a:r>
              <a:rPr lang="en-US" dirty="0"/>
              <a:t>Our incredible (and costly) perseverance and patience staying focused on the politics (at all three levels of government) and its all encompassing technical processes (particularly the legal distractions)</a:t>
            </a:r>
          </a:p>
          <a:p>
            <a:endParaRPr lang="en-US" dirty="0"/>
          </a:p>
          <a:p>
            <a:r>
              <a:rPr lang="en-US" dirty="0"/>
              <a:t>Our excellent City team – from Top to Bottom – having longevity, consistency, and respect for each other.</a:t>
            </a:r>
          </a:p>
          <a:p>
            <a:endParaRPr lang="en-US" dirty="0"/>
          </a:p>
          <a:p>
            <a:r>
              <a:rPr lang="en-US" dirty="0"/>
              <a:t>Our foresight and ability to “capture” Mother Nature with our two amazing hydro facilities. </a:t>
            </a:r>
          </a:p>
          <a:p>
            <a:endParaRPr lang="en-US" dirty="0"/>
          </a:p>
          <a:p>
            <a:r>
              <a:rPr lang="en-US" dirty="0"/>
              <a:t>Last but not least, being part of the Aleutians East Borough!</a:t>
            </a:r>
          </a:p>
        </p:txBody>
      </p:sp>
    </p:spTree>
    <p:extLst>
      <p:ext uri="{BB962C8B-B14F-4D97-AF65-F5344CB8AC3E}">
        <p14:creationId xmlns:p14="http://schemas.microsoft.com/office/powerpoint/2010/main" val="1457601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Priority Goals</a:t>
            </a:r>
          </a:p>
        </p:txBody>
      </p:sp>
      <p:sp>
        <p:nvSpPr>
          <p:cNvPr id="3" name="Content Placeholder 2"/>
          <p:cNvSpPr>
            <a:spLocks noGrp="1"/>
          </p:cNvSpPr>
          <p:nvPr>
            <p:ph idx="1"/>
          </p:nvPr>
        </p:nvSpPr>
        <p:spPr/>
        <p:txBody>
          <a:bodyPr>
            <a:normAutofit fontScale="92500" lnSpcReduction="10000"/>
          </a:bodyPr>
          <a:lstStyle/>
          <a:p>
            <a:r>
              <a:rPr lang="en-US" dirty="0"/>
              <a:t>Strategic Initiatives led by King Cove:</a:t>
            </a:r>
          </a:p>
          <a:p>
            <a:endParaRPr lang="en-US" dirty="0"/>
          </a:p>
          <a:p>
            <a:pPr lvl="1"/>
            <a:r>
              <a:rPr lang="en-US" dirty="0"/>
              <a:t>Stay focused on understanding the changing conditions of our ocean environment and impacts on our fish resources and being proactive in identifying these impacts on our revenues.</a:t>
            </a:r>
          </a:p>
          <a:p>
            <a:pPr marL="457200" lvl="1" indent="0">
              <a:buNone/>
            </a:pPr>
            <a:endParaRPr lang="en-US" dirty="0"/>
          </a:p>
          <a:p>
            <a:pPr lvl="1"/>
            <a:r>
              <a:rPr lang="en-US" dirty="0"/>
              <a:t>Continue the political &amp; technical challenges and tasks for ultimately being successful in achieving THE ROAD (and not just being on a political yo-yo string for ever).</a:t>
            </a:r>
          </a:p>
          <a:p>
            <a:pPr lvl="1"/>
            <a:endParaRPr lang="en-US" dirty="0"/>
          </a:p>
          <a:p>
            <a:pPr lvl="1"/>
            <a:r>
              <a:rPr lang="en-US" dirty="0"/>
              <a:t>Seek and advocate for needed, additional capital funding from AEB and State.</a:t>
            </a:r>
          </a:p>
          <a:p>
            <a:pPr lvl="1"/>
            <a:endParaRPr lang="en-US" dirty="0"/>
          </a:p>
          <a:p>
            <a:pPr lvl="1"/>
            <a:r>
              <a:rPr lang="en-US" dirty="0"/>
              <a:t>Lead the charge for mitigating the unfairness and inequity in the State’s PCE program for King Cove.</a:t>
            </a:r>
          </a:p>
        </p:txBody>
      </p:sp>
    </p:spTree>
    <p:extLst>
      <p:ext uri="{BB962C8B-B14F-4D97-AF65-F5344CB8AC3E}">
        <p14:creationId xmlns:p14="http://schemas.microsoft.com/office/powerpoint/2010/main" val="18543634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a:t>
            </a:r>
          </a:p>
        </p:txBody>
      </p:sp>
      <p:pic>
        <p:nvPicPr>
          <p:cNvPr id="4" name="Picture 3" descr="A picture containing indoor, keyboard, computer, toilet&#10;&#10;Description automatically generated">
            <a:extLst>
              <a:ext uri="{FF2B5EF4-FFF2-40B4-BE49-F238E27FC236}">
                <a16:creationId xmlns:a16="http://schemas.microsoft.com/office/drawing/2014/main" id="{446C1A84-3B03-9C43-9D48-EEB8512C4E9D}"/>
              </a:ext>
            </a:extLst>
          </p:cNvPr>
          <p:cNvPicPr>
            <a:picLocks noChangeAspect="1"/>
          </p:cNvPicPr>
          <p:nvPr/>
        </p:nvPicPr>
        <p:blipFill>
          <a:blip r:embed="rId2"/>
          <a:stretch>
            <a:fillRect/>
          </a:stretch>
        </p:blipFill>
        <p:spPr>
          <a:xfrm>
            <a:off x="1821180" y="2115702"/>
            <a:ext cx="7863840" cy="3931920"/>
          </a:xfrm>
          <a:prstGeom prst="rect">
            <a:avLst/>
          </a:prstGeom>
        </p:spPr>
      </p:pic>
    </p:spTree>
    <p:extLst>
      <p:ext uri="{BB962C8B-B14F-4D97-AF65-F5344CB8AC3E}">
        <p14:creationId xmlns:p14="http://schemas.microsoft.com/office/powerpoint/2010/main" val="884411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type="body" sz="half" idx="2"/>
          </p:nvPr>
        </p:nvSpPr>
        <p:spPr>
          <a:xfrm>
            <a:off x="680323" y="2613515"/>
            <a:ext cx="4577477" cy="1630970"/>
          </a:xfrm>
        </p:spPr>
        <p:txBody>
          <a:bodyPr>
            <a:normAutofit/>
          </a:bodyPr>
          <a:lstStyle/>
          <a:p>
            <a:pPr marL="342900" indent="-342900">
              <a:buFont typeface="Arial" charset="0"/>
              <a:buChar char="•"/>
            </a:pPr>
            <a:r>
              <a:rPr lang="en-US" sz="2400" dirty="0"/>
              <a:t>Description of King Cove</a:t>
            </a:r>
          </a:p>
          <a:p>
            <a:pPr marL="342900" indent="-342900">
              <a:buFont typeface="Arial" charset="0"/>
              <a:buChar char="•"/>
            </a:pPr>
            <a:r>
              <a:rPr lang="en-US" sz="2400" dirty="0"/>
              <a:t>Presenter: Gary Hennigh 	           City Administrator</a:t>
            </a:r>
          </a:p>
        </p:txBody>
      </p:sp>
      <p:pic>
        <p:nvPicPr>
          <p:cNvPr id="7" name="Picture Placeholder 4">
            <a:extLst>
              <a:ext uri="{FF2B5EF4-FFF2-40B4-BE49-F238E27FC236}">
                <a16:creationId xmlns:a16="http://schemas.microsoft.com/office/drawing/2014/main" id="{60A690BB-9132-144B-9325-CE13C76E611A}"/>
              </a:ext>
            </a:extLst>
          </p:cNvPr>
          <p:cNvPicPr>
            <a:picLocks noGrp="1" noChangeAspect="1"/>
          </p:cNvPicPr>
          <p:nvPr>
            <p:ph type="pic" idx="1"/>
          </p:nvPr>
        </p:nvPicPr>
        <p:blipFill>
          <a:blip r:embed="rId2">
            <a:extLst>
              <a:ext uri="{28A0092B-C50C-407E-A947-70E740481C1C}">
                <a14:useLocalDpi xmlns:a14="http://schemas.microsoft.com/office/drawing/2010/main" val="0"/>
              </a:ext>
            </a:extLst>
          </a:blip>
          <a:srcRect t="10907" b="10907"/>
          <a:stretch>
            <a:fillRect/>
          </a:stretch>
        </p:blipFill>
        <p:spPr/>
      </p:pic>
    </p:spTree>
    <p:extLst>
      <p:ext uri="{BB962C8B-B14F-4D97-AF65-F5344CB8AC3E}">
        <p14:creationId xmlns:p14="http://schemas.microsoft.com/office/powerpoint/2010/main" val="15564136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community demographics </a:t>
            </a:r>
          </a:p>
        </p:txBody>
      </p:sp>
      <p:sp>
        <p:nvSpPr>
          <p:cNvPr id="5" name="Content Placeholder 4"/>
          <p:cNvSpPr>
            <a:spLocks noGrp="1"/>
          </p:cNvSpPr>
          <p:nvPr>
            <p:ph idx="1"/>
          </p:nvPr>
        </p:nvSpPr>
        <p:spPr/>
        <p:txBody>
          <a:bodyPr>
            <a:normAutofit fontScale="92500" lnSpcReduction="20000"/>
          </a:bodyPr>
          <a:lstStyle/>
          <a:p>
            <a:r>
              <a:rPr lang="en-US" dirty="0"/>
              <a:t>Population </a:t>
            </a:r>
            <a:r>
              <a:rPr lang="mr-IN" dirty="0"/>
              <a:t>–</a:t>
            </a:r>
            <a:r>
              <a:rPr lang="en-US" dirty="0"/>
              <a:t> 950</a:t>
            </a:r>
          </a:p>
          <a:p>
            <a:pPr lvl="1"/>
            <a:r>
              <a:rPr lang="en-US" dirty="0"/>
              <a:t>Number of households </a:t>
            </a:r>
            <a:r>
              <a:rPr lang="mr-IN" dirty="0"/>
              <a:t>–</a:t>
            </a:r>
            <a:r>
              <a:rPr lang="en-US" dirty="0"/>
              <a:t> approximately 200</a:t>
            </a:r>
          </a:p>
          <a:p>
            <a:r>
              <a:rPr lang="en-US" dirty="0"/>
              <a:t>Industries </a:t>
            </a:r>
            <a:r>
              <a:rPr lang="mr-IN" dirty="0"/>
              <a:t>–</a:t>
            </a:r>
            <a:r>
              <a:rPr lang="en-US" dirty="0"/>
              <a:t> fishing, fishing, fishing &amp; basic service support business</a:t>
            </a:r>
          </a:p>
          <a:p>
            <a:r>
              <a:rPr lang="en-US" dirty="0"/>
              <a:t>General Infrastructure overview – two harbors, deep water dock, bulkheads, 10 miles of paved roads, State-owned airport, two hydroelectric facilities, modern diesel plant with major heat recovery system, complete fuel system with 150,000 gallon storage, major water system producing an average of 275 million gallons annually, Harbor House &amp; Marine Warehouse, 5,000 </a:t>
            </a:r>
            <a:r>
              <a:rPr lang="en-US" dirty="0" err="1"/>
              <a:t>s.f.</a:t>
            </a:r>
            <a:r>
              <a:rPr lang="en-US" dirty="0"/>
              <a:t> Public Works Building, Teen Center, Multipurpose Community Facility (old KC school), Alex &amp; Mattie Samuelson City Office, and Landfill (soon to be upgraded/expanded) </a:t>
            </a:r>
          </a:p>
          <a:p>
            <a:r>
              <a:rPr lang="en-US" dirty="0"/>
              <a:t>General community condition overview  - adequate to good, but requires constant monitoring and M&amp;O investments and periodic major capital investment upgrades </a:t>
            </a:r>
          </a:p>
          <a:p>
            <a:endParaRPr lang="en-US" dirty="0"/>
          </a:p>
          <a:p>
            <a:endParaRPr lang="en-US" dirty="0"/>
          </a:p>
        </p:txBody>
      </p:sp>
    </p:spTree>
    <p:extLst>
      <p:ext uri="{BB962C8B-B14F-4D97-AF65-F5344CB8AC3E}">
        <p14:creationId xmlns:p14="http://schemas.microsoft.com/office/powerpoint/2010/main" val="1518488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Community Health Factors </a:t>
            </a:r>
          </a:p>
        </p:txBody>
      </p:sp>
      <p:sp>
        <p:nvSpPr>
          <p:cNvPr id="3" name="Content Placeholder 2"/>
          <p:cNvSpPr>
            <a:spLocks noGrp="1"/>
          </p:cNvSpPr>
          <p:nvPr>
            <p:ph idx="1"/>
          </p:nvPr>
        </p:nvSpPr>
        <p:spPr/>
        <p:txBody>
          <a:bodyPr>
            <a:normAutofit fontScale="77500" lnSpcReduction="20000"/>
          </a:bodyPr>
          <a:lstStyle/>
          <a:p>
            <a:pPr>
              <a:lnSpc>
                <a:spcPct val="100000"/>
              </a:lnSpc>
            </a:pPr>
            <a:r>
              <a:rPr lang="en-US" dirty="0"/>
              <a:t>Communication and Connectivity – marginal/fair phone &amp; electronic capabilities with good days and bad days with </a:t>
            </a:r>
            <a:r>
              <a:rPr lang="en-US" dirty="0" err="1"/>
              <a:t>TelAlaska</a:t>
            </a:r>
            <a:r>
              <a:rPr lang="en-US" dirty="0"/>
              <a:t>, GCI, and AT&amp;T.</a:t>
            </a:r>
          </a:p>
          <a:p>
            <a:pPr>
              <a:lnSpc>
                <a:spcPct val="100000"/>
              </a:lnSpc>
            </a:pPr>
            <a:r>
              <a:rPr lang="en-US" dirty="0"/>
              <a:t>Transportation – adequate, but NEED a road to the Cold Bay!</a:t>
            </a:r>
          </a:p>
          <a:p>
            <a:pPr>
              <a:lnSpc>
                <a:spcPct val="100000"/>
              </a:lnSpc>
            </a:pPr>
            <a:r>
              <a:rPr lang="en-US" dirty="0"/>
              <a:t>Housing – adequate, but can always use more quality housing options.</a:t>
            </a:r>
          </a:p>
          <a:p>
            <a:pPr>
              <a:lnSpc>
                <a:spcPct val="100000"/>
              </a:lnSpc>
            </a:pPr>
            <a:r>
              <a:rPr lang="en-US" dirty="0"/>
              <a:t>Employment – fishing, local governments, KCC and Agdaagux and Belkofski tribes, EATS/health, local businesses and services.</a:t>
            </a:r>
          </a:p>
          <a:p>
            <a:pPr>
              <a:lnSpc>
                <a:spcPct val="100000"/>
              </a:lnSpc>
            </a:pPr>
            <a:r>
              <a:rPr lang="en-US" dirty="0"/>
              <a:t>Environmental Hazards – “mother nature” – earthquakes, volcanos, tsunami threats, wind.</a:t>
            </a:r>
          </a:p>
          <a:p>
            <a:pPr>
              <a:lnSpc>
                <a:spcPct val="100000"/>
              </a:lnSpc>
            </a:pPr>
            <a:r>
              <a:rPr lang="en-US" dirty="0"/>
              <a:t>Health System – EATS, Inc. – adequate, but always seems to have  ongoing issues with constant/changing senior level clinicians and specialists.  </a:t>
            </a:r>
          </a:p>
          <a:p>
            <a:pPr>
              <a:lnSpc>
                <a:spcPct val="100000"/>
              </a:lnSpc>
            </a:pPr>
            <a:r>
              <a:rPr lang="en-US" dirty="0"/>
              <a:t>Public Safety – very solid – Director of Public Safety, 4 officers, Fire Chief, and robust staff of volunteer firemen and EMTs, and Faro (our drug dog). </a:t>
            </a:r>
          </a:p>
          <a:p>
            <a:pPr>
              <a:lnSpc>
                <a:spcPct val="100000"/>
              </a:lnSpc>
            </a:pPr>
            <a:r>
              <a:rPr lang="en-US" dirty="0"/>
              <a:t>Community Characteristics – vibrant, livable, and cohesive community! </a:t>
            </a:r>
          </a:p>
          <a:p>
            <a:pPr>
              <a:lnSpc>
                <a:spcPct val="100000"/>
              </a:lnSpc>
            </a:pPr>
            <a:endParaRPr lang="en-US" dirty="0"/>
          </a:p>
          <a:p>
            <a:pPr marL="457200" lvl="1" indent="0">
              <a:lnSpc>
                <a:spcPct val="100000"/>
              </a:lnSpc>
              <a:buNone/>
            </a:pPr>
            <a:endParaRPr lang="en-US" dirty="0"/>
          </a:p>
        </p:txBody>
      </p:sp>
    </p:spTree>
    <p:extLst>
      <p:ext uri="{BB962C8B-B14F-4D97-AF65-F5344CB8AC3E}">
        <p14:creationId xmlns:p14="http://schemas.microsoft.com/office/powerpoint/2010/main" val="3705565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Communication and Connectivity  </a:t>
            </a:r>
          </a:p>
        </p:txBody>
      </p:sp>
      <p:sp>
        <p:nvSpPr>
          <p:cNvPr id="3" name="Content Placeholder 2"/>
          <p:cNvSpPr>
            <a:spLocks noGrp="1"/>
          </p:cNvSpPr>
          <p:nvPr>
            <p:ph idx="1"/>
          </p:nvPr>
        </p:nvSpPr>
        <p:spPr/>
        <p:txBody>
          <a:bodyPr/>
          <a:lstStyle/>
          <a:p>
            <a:pPr>
              <a:lnSpc>
                <a:spcPct val="100000"/>
              </a:lnSpc>
            </a:pPr>
            <a:r>
              <a:rPr lang="en-US" dirty="0"/>
              <a:t>Phone – </a:t>
            </a:r>
            <a:r>
              <a:rPr lang="en-US" dirty="0" err="1"/>
              <a:t>TelAlaska</a:t>
            </a:r>
            <a:r>
              <a:rPr lang="en-US" dirty="0"/>
              <a:t>, GCI, and AT&amp;T.</a:t>
            </a:r>
          </a:p>
          <a:p>
            <a:pPr>
              <a:lnSpc>
                <a:spcPct val="100000"/>
              </a:lnSpc>
            </a:pPr>
            <a:r>
              <a:rPr lang="en-US" dirty="0"/>
              <a:t>Internet/television </a:t>
            </a:r>
            <a:r>
              <a:rPr lang="mr-IN" dirty="0"/>
              <a:t>–</a:t>
            </a:r>
            <a:r>
              <a:rPr lang="en-US" dirty="0"/>
              <a:t> Hughes, </a:t>
            </a:r>
            <a:r>
              <a:rPr lang="en-US" dirty="0" err="1"/>
              <a:t>RuralAK</a:t>
            </a:r>
            <a:r>
              <a:rPr lang="en-US" dirty="0"/>
              <a:t> TV.</a:t>
            </a:r>
          </a:p>
          <a:p>
            <a:pPr>
              <a:lnSpc>
                <a:spcPct val="100000"/>
              </a:lnSpc>
            </a:pPr>
            <a:r>
              <a:rPr lang="en-US" dirty="0"/>
              <a:t>Mail – marginal to frustrating.</a:t>
            </a:r>
          </a:p>
          <a:p>
            <a:pPr>
              <a:lnSpc>
                <a:spcPct val="100000"/>
              </a:lnSpc>
            </a:pPr>
            <a:r>
              <a:rPr lang="en-US" dirty="0"/>
              <a:t>Radio </a:t>
            </a:r>
            <a:r>
              <a:rPr lang="mr-IN" dirty="0"/>
              <a:t>–</a:t>
            </a:r>
            <a:r>
              <a:rPr lang="en-US" dirty="0"/>
              <a:t> KSDP via King Cove repeater.</a:t>
            </a:r>
          </a:p>
          <a:p>
            <a:pPr marL="457200" lvl="1" indent="0">
              <a:lnSpc>
                <a:spcPct val="100000"/>
              </a:lnSpc>
              <a:buNone/>
            </a:pPr>
            <a:endParaRPr lang="en-US" dirty="0"/>
          </a:p>
        </p:txBody>
      </p:sp>
    </p:spTree>
    <p:extLst>
      <p:ext uri="{BB962C8B-B14F-4D97-AF65-F5344CB8AC3E}">
        <p14:creationId xmlns:p14="http://schemas.microsoft.com/office/powerpoint/2010/main" val="837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Transportation </a:t>
            </a:r>
          </a:p>
        </p:txBody>
      </p:sp>
      <p:sp>
        <p:nvSpPr>
          <p:cNvPr id="3" name="Content Placeholder 2"/>
          <p:cNvSpPr>
            <a:spLocks noGrp="1"/>
          </p:cNvSpPr>
          <p:nvPr>
            <p:ph idx="1"/>
          </p:nvPr>
        </p:nvSpPr>
        <p:spPr/>
        <p:txBody>
          <a:bodyPr/>
          <a:lstStyle/>
          <a:p>
            <a:pPr>
              <a:lnSpc>
                <a:spcPct val="100000"/>
              </a:lnSpc>
            </a:pPr>
            <a:r>
              <a:rPr lang="en-US" dirty="0"/>
              <a:t>Local – private vehicles, rental vehicles, local cab.</a:t>
            </a:r>
          </a:p>
          <a:p>
            <a:pPr>
              <a:lnSpc>
                <a:spcPct val="100000"/>
              </a:lnSpc>
            </a:pPr>
            <a:endParaRPr lang="en-US" dirty="0"/>
          </a:p>
          <a:p>
            <a:pPr>
              <a:lnSpc>
                <a:spcPct val="100000"/>
              </a:lnSpc>
            </a:pPr>
            <a:r>
              <a:rPr lang="en-US" dirty="0"/>
              <a:t>Air – Eider Air, Grant Air, local area charter operations, constant concerns about the reliability of service to/from Cold Bay from ANC.</a:t>
            </a:r>
          </a:p>
          <a:p>
            <a:pPr>
              <a:lnSpc>
                <a:spcPct val="100000"/>
              </a:lnSpc>
            </a:pPr>
            <a:endParaRPr lang="en-US" dirty="0"/>
          </a:p>
          <a:p>
            <a:pPr>
              <a:lnSpc>
                <a:spcPct val="100000"/>
              </a:lnSpc>
            </a:pPr>
            <a:r>
              <a:rPr lang="en-US" dirty="0"/>
              <a:t>Marine – M/V </a:t>
            </a:r>
            <a:r>
              <a:rPr lang="en-US" dirty="0" err="1"/>
              <a:t>Tustumena</a:t>
            </a:r>
            <a:r>
              <a:rPr lang="en-US" dirty="0"/>
              <a:t> (seasonal), local fishing vessels, Samson Tug &amp; Barge, Coastal, and various other shippers periodically call on KC.</a:t>
            </a:r>
          </a:p>
          <a:p>
            <a:pPr lvl="1">
              <a:lnSpc>
                <a:spcPct val="100000"/>
              </a:lnSpc>
            </a:pPr>
            <a:endParaRPr lang="en-US" dirty="0"/>
          </a:p>
          <a:p>
            <a:pPr marL="457200" lvl="1" indent="0">
              <a:lnSpc>
                <a:spcPct val="100000"/>
              </a:lnSpc>
              <a:buNone/>
            </a:pPr>
            <a:endParaRPr lang="en-US" dirty="0"/>
          </a:p>
        </p:txBody>
      </p:sp>
    </p:spTree>
    <p:extLst>
      <p:ext uri="{BB962C8B-B14F-4D97-AF65-F5344CB8AC3E}">
        <p14:creationId xmlns:p14="http://schemas.microsoft.com/office/powerpoint/2010/main" val="41911172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Housing</a:t>
            </a:r>
          </a:p>
        </p:txBody>
      </p:sp>
      <p:sp>
        <p:nvSpPr>
          <p:cNvPr id="3" name="Content Placeholder 2"/>
          <p:cNvSpPr>
            <a:spLocks noGrp="1"/>
          </p:cNvSpPr>
          <p:nvPr>
            <p:ph idx="1"/>
          </p:nvPr>
        </p:nvSpPr>
        <p:spPr/>
        <p:txBody>
          <a:bodyPr/>
          <a:lstStyle/>
          <a:p>
            <a:pPr>
              <a:lnSpc>
                <a:spcPct val="100000"/>
              </a:lnSpc>
            </a:pPr>
            <a:r>
              <a:rPr lang="en-US" dirty="0"/>
              <a:t>Age </a:t>
            </a:r>
            <a:r>
              <a:rPr lang="mr-IN" dirty="0"/>
              <a:t>–</a:t>
            </a:r>
            <a:r>
              <a:rPr lang="en-US" dirty="0"/>
              <a:t> varies from older (40+ years) to HUD and AHA homes and private homes (late 70’s to present), KCC apartment complex (30+ years old).</a:t>
            </a:r>
          </a:p>
          <a:p>
            <a:pPr>
              <a:lnSpc>
                <a:spcPct val="100000"/>
              </a:lnSpc>
            </a:pPr>
            <a:endParaRPr lang="en-US" dirty="0"/>
          </a:p>
          <a:p>
            <a:pPr>
              <a:lnSpc>
                <a:spcPct val="100000"/>
              </a:lnSpc>
            </a:pPr>
            <a:r>
              <a:rPr lang="en-US" dirty="0"/>
              <a:t>Availability </a:t>
            </a:r>
            <a:r>
              <a:rPr lang="mr-IN" dirty="0"/>
              <a:t>–</a:t>
            </a:r>
            <a:r>
              <a:rPr lang="en-US" dirty="0"/>
              <a:t> reasonable availability, particularly with some waiting time.</a:t>
            </a:r>
          </a:p>
          <a:p>
            <a:pPr>
              <a:lnSpc>
                <a:spcPct val="100000"/>
              </a:lnSpc>
            </a:pPr>
            <a:endParaRPr lang="en-US" dirty="0"/>
          </a:p>
          <a:p>
            <a:pPr>
              <a:lnSpc>
                <a:spcPct val="100000"/>
              </a:lnSpc>
            </a:pPr>
            <a:r>
              <a:rPr lang="en-US" dirty="0"/>
              <a:t>General Description/overview  - single family units; many duplexes and three &amp; four-</a:t>
            </a:r>
            <a:r>
              <a:rPr lang="en-US" dirty="0" err="1"/>
              <a:t>plexes</a:t>
            </a:r>
            <a:r>
              <a:rPr lang="en-US" dirty="0"/>
              <a:t>; some trailers, PPSF dorms/bunkhouses - adequate to good.</a:t>
            </a:r>
          </a:p>
          <a:p>
            <a:pPr lvl="1">
              <a:lnSpc>
                <a:spcPct val="100000"/>
              </a:lnSpc>
            </a:pPr>
            <a:endParaRPr lang="en-US" dirty="0"/>
          </a:p>
          <a:p>
            <a:pPr marL="457200" lvl="1" indent="0">
              <a:lnSpc>
                <a:spcPct val="100000"/>
              </a:lnSpc>
              <a:buNone/>
            </a:pPr>
            <a:endParaRPr lang="en-US" dirty="0"/>
          </a:p>
        </p:txBody>
      </p:sp>
      <p:sp>
        <p:nvSpPr>
          <p:cNvPr id="4" name="TextBox 3">
            <a:extLst>
              <a:ext uri="{FF2B5EF4-FFF2-40B4-BE49-F238E27FC236}">
                <a16:creationId xmlns:a16="http://schemas.microsoft.com/office/drawing/2014/main" id="{A0765E60-C379-444A-9F45-A0A9E881058F}"/>
              </a:ext>
            </a:extLst>
          </p:cNvPr>
          <p:cNvSpPr txBox="1"/>
          <p:nvPr/>
        </p:nvSpPr>
        <p:spPr>
          <a:xfrm>
            <a:off x="6225702" y="1264596"/>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3389102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Economy &amp; Employment </a:t>
            </a:r>
          </a:p>
        </p:txBody>
      </p:sp>
      <p:sp>
        <p:nvSpPr>
          <p:cNvPr id="3" name="Content Placeholder 2"/>
          <p:cNvSpPr>
            <a:spLocks noGrp="1"/>
          </p:cNvSpPr>
          <p:nvPr>
            <p:ph idx="1"/>
          </p:nvPr>
        </p:nvSpPr>
        <p:spPr/>
        <p:txBody>
          <a:bodyPr>
            <a:normAutofit fontScale="85000" lnSpcReduction="10000"/>
          </a:bodyPr>
          <a:lstStyle/>
          <a:p>
            <a:pPr>
              <a:lnSpc>
                <a:spcPct val="100000"/>
              </a:lnSpc>
            </a:pPr>
            <a:r>
              <a:rPr lang="en-US" dirty="0"/>
              <a:t>Employment Rate  - don’t know local rate, relatively low.  </a:t>
            </a:r>
          </a:p>
          <a:p>
            <a:pPr>
              <a:lnSpc>
                <a:spcPct val="100000"/>
              </a:lnSpc>
            </a:pPr>
            <a:endParaRPr lang="en-US" dirty="0"/>
          </a:p>
          <a:p>
            <a:pPr>
              <a:lnSpc>
                <a:spcPct val="100000"/>
              </a:lnSpc>
            </a:pPr>
            <a:r>
              <a:rPr lang="en-US" dirty="0"/>
              <a:t>Employment Climate </a:t>
            </a:r>
            <a:r>
              <a:rPr lang="mr-IN" dirty="0"/>
              <a:t>–</a:t>
            </a:r>
            <a:r>
              <a:rPr lang="en-US" dirty="0"/>
              <a:t> average to better compared to elsewhere in rural/remote AK.</a:t>
            </a:r>
          </a:p>
          <a:p>
            <a:pPr>
              <a:lnSpc>
                <a:spcPct val="100000"/>
              </a:lnSpc>
            </a:pPr>
            <a:endParaRPr lang="en-US" dirty="0"/>
          </a:p>
          <a:p>
            <a:pPr>
              <a:lnSpc>
                <a:spcPct val="100000"/>
              </a:lnSpc>
            </a:pPr>
            <a:r>
              <a:rPr lang="en-US" dirty="0"/>
              <a:t>Overview/description </a:t>
            </a:r>
            <a:r>
              <a:rPr lang="mr-IN" dirty="0"/>
              <a:t>–</a:t>
            </a:r>
            <a:r>
              <a:rPr lang="en-US" dirty="0"/>
              <a:t> fishing, local government, EATS &amp; Tribes, local support businesses and service.</a:t>
            </a:r>
          </a:p>
          <a:p>
            <a:pPr>
              <a:lnSpc>
                <a:spcPct val="100000"/>
              </a:lnSpc>
            </a:pPr>
            <a:endParaRPr lang="en-US" dirty="0"/>
          </a:p>
          <a:p>
            <a:pPr>
              <a:lnSpc>
                <a:spcPct val="100000"/>
              </a:lnSpc>
            </a:pPr>
            <a:r>
              <a:rPr lang="en-US" dirty="0"/>
              <a:t>New industries </a:t>
            </a:r>
            <a:r>
              <a:rPr lang="mr-IN" dirty="0"/>
              <a:t>–</a:t>
            </a:r>
            <a:r>
              <a:rPr lang="en-US" dirty="0"/>
              <a:t> none.</a:t>
            </a:r>
          </a:p>
          <a:p>
            <a:pPr>
              <a:lnSpc>
                <a:spcPct val="100000"/>
              </a:lnSpc>
            </a:pPr>
            <a:endParaRPr lang="en-US" dirty="0"/>
          </a:p>
          <a:p>
            <a:pPr>
              <a:lnSpc>
                <a:spcPct val="100000"/>
              </a:lnSpc>
            </a:pPr>
            <a:r>
              <a:rPr lang="en-US" dirty="0"/>
              <a:t>New small/large businesses – none.</a:t>
            </a:r>
          </a:p>
          <a:p>
            <a:pPr marL="457200" lvl="1" indent="0">
              <a:lnSpc>
                <a:spcPct val="100000"/>
              </a:lnSpc>
              <a:buNone/>
            </a:pPr>
            <a:endParaRPr lang="en-US" dirty="0"/>
          </a:p>
        </p:txBody>
      </p:sp>
      <p:sp>
        <p:nvSpPr>
          <p:cNvPr id="4" name="TextBox 3">
            <a:extLst>
              <a:ext uri="{FF2B5EF4-FFF2-40B4-BE49-F238E27FC236}">
                <a16:creationId xmlns:a16="http://schemas.microsoft.com/office/drawing/2014/main" id="{A0765E60-C379-444A-9F45-A0A9E881058F}"/>
              </a:ext>
            </a:extLst>
          </p:cNvPr>
          <p:cNvSpPr txBox="1"/>
          <p:nvPr/>
        </p:nvSpPr>
        <p:spPr>
          <a:xfrm>
            <a:off x="6225702" y="1264596"/>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0139403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Environmental Hazards  </a:t>
            </a:r>
          </a:p>
        </p:txBody>
      </p:sp>
      <p:sp>
        <p:nvSpPr>
          <p:cNvPr id="3" name="Content Placeholder 2"/>
          <p:cNvSpPr>
            <a:spLocks noGrp="1"/>
          </p:cNvSpPr>
          <p:nvPr>
            <p:ph idx="1"/>
          </p:nvPr>
        </p:nvSpPr>
        <p:spPr/>
        <p:txBody>
          <a:bodyPr>
            <a:normAutofit fontScale="92500" lnSpcReduction="20000"/>
          </a:bodyPr>
          <a:lstStyle/>
          <a:p>
            <a:pPr>
              <a:lnSpc>
                <a:spcPct val="100000"/>
              </a:lnSpc>
            </a:pPr>
            <a:r>
              <a:rPr lang="en-US" dirty="0"/>
              <a:t>List known hazards </a:t>
            </a:r>
            <a:r>
              <a:rPr lang="mr-IN" dirty="0"/>
              <a:t>–</a:t>
            </a:r>
            <a:r>
              <a:rPr lang="en-US" dirty="0"/>
              <a:t> Mother nature &amp; her various “expressions.”</a:t>
            </a:r>
          </a:p>
          <a:p>
            <a:pPr>
              <a:lnSpc>
                <a:spcPct val="100000"/>
              </a:lnSpc>
            </a:pPr>
            <a:endParaRPr lang="en-US" dirty="0"/>
          </a:p>
          <a:p>
            <a:pPr>
              <a:lnSpc>
                <a:spcPct val="100000"/>
              </a:lnSpc>
            </a:pPr>
            <a:r>
              <a:rPr lang="en-US" dirty="0"/>
              <a:t>List possible hazards – Changing ocean conditions &amp; impact on fishing.</a:t>
            </a:r>
          </a:p>
          <a:p>
            <a:pPr>
              <a:lnSpc>
                <a:spcPct val="100000"/>
              </a:lnSpc>
            </a:pPr>
            <a:endParaRPr lang="en-US" dirty="0"/>
          </a:p>
          <a:p>
            <a:pPr>
              <a:lnSpc>
                <a:spcPct val="100000"/>
              </a:lnSpc>
            </a:pPr>
            <a:r>
              <a:rPr lang="en-US" dirty="0"/>
              <a:t>Describe actions taken – for the KNOWN hazards – community awareness, discussions, and signage.</a:t>
            </a:r>
          </a:p>
          <a:p>
            <a:pPr>
              <a:lnSpc>
                <a:spcPct val="100000"/>
              </a:lnSpc>
            </a:pPr>
            <a:endParaRPr lang="en-US" dirty="0"/>
          </a:p>
          <a:p>
            <a:pPr>
              <a:lnSpc>
                <a:spcPct val="100000"/>
              </a:lnSpc>
            </a:pPr>
            <a:r>
              <a:rPr lang="en-US" dirty="0"/>
              <a:t>Describe potential needs/unwanted outcomes – need to learn more about the UNWANTED outcomes and start to develop contingency plans for more/bigger ocean &amp; fishing hazards and then start to relate and identify these potential impacts on our residents and community. </a:t>
            </a:r>
          </a:p>
          <a:p>
            <a:pPr marL="457200" lvl="1" indent="0">
              <a:lnSpc>
                <a:spcPct val="100000"/>
              </a:lnSpc>
              <a:buNone/>
            </a:pPr>
            <a:endParaRPr lang="en-US" dirty="0"/>
          </a:p>
        </p:txBody>
      </p:sp>
      <p:sp>
        <p:nvSpPr>
          <p:cNvPr id="4" name="TextBox 3">
            <a:extLst>
              <a:ext uri="{FF2B5EF4-FFF2-40B4-BE49-F238E27FC236}">
                <a16:creationId xmlns:a16="http://schemas.microsoft.com/office/drawing/2014/main" id="{A0765E60-C379-444A-9F45-A0A9E881058F}"/>
              </a:ext>
            </a:extLst>
          </p:cNvPr>
          <p:cNvSpPr txBox="1"/>
          <p:nvPr/>
        </p:nvSpPr>
        <p:spPr>
          <a:xfrm>
            <a:off x="6225702" y="1264596"/>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207224235"/>
      </p:ext>
    </p:extLst>
  </p:cSld>
  <p:clrMapOvr>
    <a:masterClrMapping/>
  </p:clrMapOvr>
</p:sld>
</file>

<file path=ppt/theme/theme1.xml><?xml version="1.0" encoding="utf-8"?>
<a:theme xmlns:a="http://schemas.openxmlformats.org/drawingml/2006/main" name="Berlin">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Madison</Template>
  <TotalTime>1301</TotalTime>
  <Words>1355</Words>
  <Application>Microsoft Office PowerPoint</Application>
  <PresentationFormat>Widescreen</PresentationFormat>
  <Paragraphs>111</Paragraphs>
  <Slides>16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Helvetica</vt:lpstr>
      <vt:lpstr>Trebuchet MS</vt:lpstr>
      <vt:lpstr>Berlin</vt:lpstr>
      <vt:lpstr>King Cove</vt:lpstr>
      <vt:lpstr>Introduction</vt:lpstr>
      <vt:lpstr>General community demographics </vt:lpstr>
      <vt:lpstr>Community Health Factors </vt:lpstr>
      <vt:lpstr>Communication and Connectivity  </vt:lpstr>
      <vt:lpstr>Transportation </vt:lpstr>
      <vt:lpstr> Housing</vt:lpstr>
      <vt:lpstr>Economy &amp; Employment </vt:lpstr>
      <vt:lpstr>Environmental Hazards  </vt:lpstr>
      <vt:lpstr>Health System  </vt:lpstr>
      <vt:lpstr>Public Safety  </vt:lpstr>
      <vt:lpstr>Community Characteristics  </vt:lpstr>
      <vt:lpstr>Top Threats to King Cove</vt:lpstr>
      <vt:lpstr>Top Assets of King Cove</vt:lpstr>
      <vt:lpstr>Priority Goals</vt:lpstr>
      <vt:lpstr>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Andrea</dc:creator>
  <cp:lastModifiedBy>Laura Tanis</cp:lastModifiedBy>
  <cp:revision>47</cp:revision>
  <dcterms:created xsi:type="dcterms:W3CDTF">2017-10-04T15:08:50Z</dcterms:created>
  <dcterms:modified xsi:type="dcterms:W3CDTF">2019-01-03T19:17:00Z</dcterms:modified>
</cp:coreProperties>
</file>