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66" r:id="rId2"/>
    <p:sldId id="258" r:id="rId3"/>
    <p:sldId id="274" r:id="rId4"/>
    <p:sldId id="264" r:id="rId5"/>
    <p:sldId id="267" r:id="rId6"/>
    <p:sldId id="268" r:id="rId7"/>
    <p:sldId id="269" r:id="rId8"/>
    <p:sldId id="270" r:id="rId9"/>
    <p:sldId id="271" r:id="rId10"/>
    <p:sldId id="272" r:id="rId11"/>
    <p:sldId id="278" r:id="rId12"/>
    <p:sldId id="273" r:id="rId13"/>
    <p:sldId id="259" r:id="rId14"/>
    <p:sldId id="260" r:id="rId15"/>
    <p:sldId id="279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E7E"/>
    <a:srgbClr val="608A97"/>
    <a:srgbClr val="4F2D2F"/>
    <a:srgbClr val="75A7B5"/>
    <a:srgbClr val="8CC5D5"/>
    <a:srgbClr val="ACDAEA"/>
    <a:srgbClr val="A3CEDC"/>
    <a:srgbClr val="9DE0F2"/>
    <a:srgbClr val="55B1C8"/>
    <a:srgbClr val="FFF0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91"/>
    <p:restoredTop sz="93689"/>
  </p:normalViewPr>
  <p:slideViewPr>
    <p:cSldViewPr snapToGrid="0" snapToObjects="1" showGuides="1">
      <p:cViewPr varScale="1">
        <p:scale>
          <a:sx n="103" d="100"/>
          <a:sy n="103" d="100"/>
        </p:scale>
        <p:origin x="39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790A2-1353-EC41-8525-8F38F03A4875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61182-FA2B-0047-BB02-7B991D18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0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Community led goals as well as community vision </a:t>
            </a:r>
          </a:p>
          <a:p>
            <a:r>
              <a:rPr lang="en-US" dirty="0"/>
              <a:t>Legislative advocacy needs identified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CDFF4C-F9F2-D347-A1E6-05FE676AC5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9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bg1">
                <a:tint val="96000"/>
                <a:shade val="100000"/>
                <a:hueMod val="270000"/>
                <a:satMod val="200000"/>
                <a:lumMod val="128000"/>
              </a:schemeClr>
            </a:gs>
            <a:gs pos="84000">
              <a:srgbClr val="55B1C8"/>
            </a:gs>
            <a:gs pos="51000">
              <a:schemeClr val="accent3">
                <a:lumMod val="20000"/>
                <a:lumOff val="80000"/>
              </a:schemeClr>
            </a:gs>
            <a:gs pos="100000">
              <a:srgbClr val="223E7E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rgbClr val="22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rgbClr val="608A97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557693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757491" cy="1080938"/>
          </a:xfrm>
        </p:spPr>
        <p:txBody>
          <a:bodyPr/>
          <a:lstStyle>
            <a:lvl1pPr>
              <a:defRPr>
                <a:solidFill>
                  <a:srgbClr val="223E7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206243"/>
            <a:ext cx="10294182" cy="38679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113872"/>
            <a:ext cx="5303520" cy="39440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273" y="2113872"/>
            <a:ext cx="5303520" cy="39440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530352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1" y="3030008"/>
            <a:ext cx="5303520" cy="29061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4613" y="2336873"/>
            <a:ext cx="5303520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4613" y="3030008"/>
            <a:ext cx="5303520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0781" y="2336873"/>
            <a:ext cx="658086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2336872"/>
            <a:ext cx="41274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rgbClr val="55B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39834" y="2336874"/>
            <a:ext cx="6137124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3"/>
            <a:ext cx="457747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6000"/>
                <a:shade val="100000"/>
                <a:hueMod val="270000"/>
                <a:satMod val="200000"/>
                <a:lumMod val="128000"/>
              </a:schemeClr>
            </a:gs>
            <a:gs pos="84000">
              <a:srgbClr val="55B1C8"/>
            </a:gs>
            <a:gs pos="51000">
              <a:schemeClr val="accent3">
                <a:lumMod val="20000"/>
                <a:lumOff val="80000"/>
              </a:schemeClr>
            </a:gs>
            <a:gs pos="100000">
              <a:srgbClr val="00206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90097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1916366"/>
            <a:ext cx="10294182" cy="4169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049" y="46128"/>
            <a:ext cx="1463040" cy="14271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31" y="6288966"/>
            <a:ext cx="640080" cy="468164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0" y="6167885"/>
            <a:ext cx="12192000" cy="0"/>
          </a:xfrm>
          <a:prstGeom prst="line">
            <a:avLst/>
          </a:prstGeom>
          <a:ln w="38100">
            <a:solidFill>
              <a:srgbClr val="55B1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0" y="6206765"/>
            <a:ext cx="12192000" cy="0"/>
          </a:xfrm>
          <a:prstGeom prst="line">
            <a:avLst/>
          </a:prstGeom>
          <a:ln w="38100">
            <a:solidFill>
              <a:srgbClr val="223E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11316078" y="1548774"/>
            <a:ext cx="206101" cy="209862"/>
          </a:xfrm>
          <a:prstGeom prst="rect">
            <a:avLst/>
          </a:prstGeom>
          <a:gradFill flip="none" rotWithShape="1">
            <a:gsLst>
              <a:gs pos="0">
                <a:srgbClr val="223E7E"/>
              </a:gs>
              <a:gs pos="50000">
                <a:srgbClr val="55B1C8"/>
              </a:gs>
              <a:gs pos="100000">
                <a:schemeClr val="bg1">
                  <a:lumMod val="9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593931" y="1548774"/>
            <a:ext cx="206101" cy="209862"/>
          </a:xfrm>
          <a:prstGeom prst="rect">
            <a:avLst/>
          </a:prstGeom>
          <a:gradFill flip="none" rotWithShape="1">
            <a:gsLst>
              <a:gs pos="0">
                <a:srgbClr val="223E7E"/>
              </a:gs>
              <a:gs pos="50000">
                <a:srgbClr val="55B1C8"/>
              </a:gs>
              <a:gs pos="100000">
                <a:schemeClr val="bg1">
                  <a:lumMod val="9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1863754" y="1548774"/>
            <a:ext cx="206101" cy="209862"/>
          </a:xfrm>
          <a:prstGeom prst="rect">
            <a:avLst/>
          </a:prstGeom>
          <a:gradFill flip="none" rotWithShape="1">
            <a:gsLst>
              <a:gs pos="0">
                <a:srgbClr val="223E7E"/>
              </a:gs>
              <a:gs pos="50000">
                <a:srgbClr val="55B1C8"/>
              </a:gs>
              <a:gs pos="100000">
                <a:schemeClr val="bg1">
                  <a:lumMod val="9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5FE3F6-40AF-3D4D-AD89-BA6F22342D18}"/>
              </a:ext>
            </a:extLst>
          </p:cNvPr>
          <p:cNvSpPr>
            <a:spLocks noChangeAspect="1"/>
          </p:cNvSpPr>
          <p:nvPr userDrawn="1"/>
        </p:nvSpPr>
        <p:spPr>
          <a:xfrm>
            <a:off x="820403" y="6406872"/>
            <a:ext cx="91440" cy="93109"/>
          </a:xfrm>
          <a:prstGeom prst="rect">
            <a:avLst/>
          </a:prstGeom>
          <a:gradFill flip="none" rotWithShape="1">
            <a:gsLst>
              <a:gs pos="0">
                <a:srgbClr val="223E7E"/>
              </a:gs>
              <a:gs pos="50000">
                <a:srgbClr val="55B1C8"/>
              </a:gs>
              <a:gs pos="100000">
                <a:schemeClr val="bg1">
                  <a:lumMod val="9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1DA9A7-BF27-7644-BF95-683DDAB4BA47}"/>
              </a:ext>
            </a:extLst>
          </p:cNvPr>
          <p:cNvSpPr>
            <a:spLocks noChangeAspect="1"/>
          </p:cNvSpPr>
          <p:nvPr userDrawn="1"/>
        </p:nvSpPr>
        <p:spPr>
          <a:xfrm>
            <a:off x="820403" y="6530715"/>
            <a:ext cx="91440" cy="93109"/>
          </a:xfrm>
          <a:prstGeom prst="rect">
            <a:avLst/>
          </a:prstGeom>
          <a:gradFill flip="none" rotWithShape="1">
            <a:gsLst>
              <a:gs pos="0">
                <a:srgbClr val="223E7E"/>
              </a:gs>
              <a:gs pos="50000">
                <a:srgbClr val="55B1C8"/>
              </a:gs>
              <a:gs pos="100000">
                <a:schemeClr val="bg1">
                  <a:lumMod val="9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3DEBCD-71BA-D648-AFEA-BA8BE3C709D3}"/>
              </a:ext>
            </a:extLst>
          </p:cNvPr>
          <p:cNvSpPr>
            <a:spLocks noChangeAspect="1"/>
          </p:cNvSpPr>
          <p:nvPr userDrawn="1"/>
        </p:nvSpPr>
        <p:spPr>
          <a:xfrm>
            <a:off x="820403" y="6654559"/>
            <a:ext cx="91440" cy="93109"/>
          </a:xfrm>
          <a:prstGeom prst="rect">
            <a:avLst/>
          </a:prstGeom>
          <a:gradFill flip="none" rotWithShape="1">
            <a:gsLst>
              <a:gs pos="0">
                <a:srgbClr val="223E7E"/>
              </a:gs>
              <a:gs pos="50000">
                <a:srgbClr val="55B1C8"/>
              </a:gs>
              <a:gs pos="100000">
                <a:schemeClr val="bg1">
                  <a:lumMod val="9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7" r:id="rId10"/>
    <p:sldLayoutId id="2147483668" r:id="rId11"/>
    <p:sldLayoutId id="2147483658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223E7E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223E7E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23E7E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23E7E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23E7E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23E7E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E0D93-0119-CA4F-9D3B-BC550DFA1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/>
          <a:lstStyle/>
          <a:p>
            <a:r>
              <a:rPr lang="en-US" dirty="0"/>
              <a:t>False Pass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132FCB-6699-EA47-ABB6-175BC9A4A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/>
          <a:lstStyle/>
          <a:p>
            <a:r>
              <a:rPr lang="en-US" dirty="0"/>
              <a:t>Vision Navigation Strategic Planning Presentation </a:t>
            </a:r>
          </a:p>
          <a:p>
            <a:endParaRPr lang="en-US" dirty="0"/>
          </a:p>
        </p:txBody>
      </p:sp>
      <p:pic>
        <p:nvPicPr>
          <p:cNvPr id="4" name="Shape 105">
            <a:extLst>
              <a:ext uri="{FF2B5EF4-FFF2-40B4-BE49-F238E27FC236}">
                <a16:creationId xmlns:a16="http://schemas.microsoft.com/office/drawing/2014/main" id="{51FEE509-2C35-9F47-9F1F-E37CAF8AE909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14527" b="14526"/>
          <a:stretch/>
        </p:blipFill>
        <p:spPr>
          <a:xfrm>
            <a:off x="9107424" y="2463960"/>
            <a:ext cx="3048000" cy="1930079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0784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308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System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Access to medical transportation	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Commercial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Private charter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Coast Guard </a:t>
            </a:r>
          </a:p>
          <a:p>
            <a:pPr>
              <a:lnSpc>
                <a:spcPct val="100000"/>
              </a:lnSpc>
            </a:pPr>
            <a:r>
              <a:rPr lang="en-US" dirty="0"/>
              <a:t>Available auxiliary care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X-ray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Limited lab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Telemedicine</a:t>
            </a:r>
          </a:p>
          <a:p>
            <a:pPr>
              <a:lnSpc>
                <a:spcPct val="100000"/>
              </a:lnSpc>
            </a:pPr>
            <a:r>
              <a:rPr lang="en-US" dirty="0"/>
              <a:t>Clinic Y/N- Yes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Clinic Quality 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Good quality, staffed by Health Aid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en-US" dirty="0"/>
          </a:p>
          <a:p>
            <a:pPr lvl="1">
              <a:lnSpc>
                <a:spcPct val="100000"/>
              </a:lnSpc>
            </a:pPr>
            <a:endParaRPr lang="en-US" dirty="0"/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765E60-C379-444A-9F45-A0A9E881058F}"/>
              </a:ext>
            </a:extLst>
          </p:cNvPr>
          <p:cNvSpPr txBox="1"/>
          <p:nvPr/>
        </p:nvSpPr>
        <p:spPr>
          <a:xfrm>
            <a:off x="6225702" y="12645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4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Safety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General public safety description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Generally a safe community </a:t>
            </a:r>
          </a:p>
          <a:p>
            <a:pPr>
              <a:lnSpc>
                <a:spcPct val="100000"/>
              </a:lnSpc>
            </a:pPr>
            <a:r>
              <a:rPr lang="en-US" dirty="0"/>
              <a:t>VPSO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General overview of service 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Service is adequate for community needs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General description of community needs 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Seasonally could use more help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765E60-C379-444A-9F45-A0A9E881058F}"/>
              </a:ext>
            </a:extLst>
          </p:cNvPr>
          <p:cNvSpPr txBox="1"/>
          <p:nvPr/>
        </p:nvSpPr>
        <p:spPr>
          <a:xfrm>
            <a:off x="6225702" y="12645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99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Characteristics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38120"/>
            <a:ext cx="10294182" cy="406665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Access to food, goods, services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Community store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Barge every two weeks</a:t>
            </a:r>
          </a:p>
          <a:p>
            <a:pPr>
              <a:lnSpc>
                <a:spcPct val="100000"/>
              </a:lnSpc>
            </a:pPr>
            <a:r>
              <a:rPr lang="en-US" dirty="0"/>
              <a:t>Activities and events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Local agencies sponsor events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Community potlucks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New recreation and library director </a:t>
            </a:r>
          </a:p>
          <a:p>
            <a:pPr>
              <a:lnSpc>
                <a:spcPct val="100000"/>
              </a:lnSpc>
            </a:pPr>
            <a:r>
              <a:rPr lang="en-US" dirty="0"/>
              <a:t>Full time vs seasonal resident counts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58 full time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500 seasonal</a:t>
            </a:r>
          </a:p>
          <a:p>
            <a:pPr>
              <a:lnSpc>
                <a:spcPct val="100000"/>
              </a:lnSpc>
            </a:pPr>
            <a:r>
              <a:rPr lang="en-US" dirty="0"/>
              <a:t>Civic participation (voters, engagement in local government, etc.)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Majority of community participate in voting 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Hard to get people to engage on local government</a:t>
            </a:r>
          </a:p>
          <a:p>
            <a:pPr>
              <a:lnSpc>
                <a:spcPct val="100000"/>
              </a:lnSpc>
            </a:pPr>
            <a:r>
              <a:rPr lang="en-US" dirty="0"/>
              <a:t>School K-12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 7 students ( 3 under 5 in the community)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Working to recruit families from processors</a:t>
            </a:r>
          </a:p>
          <a:p>
            <a:pPr>
              <a:lnSpc>
                <a:spcPct val="100000"/>
              </a:lnSpc>
            </a:pPr>
            <a:r>
              <a:rPr lang="en-US" dirty="0"/>
              <a:t>Why did kids move in or out   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More </a:t>
            </a:r>
            <a:r>
              <a:rPr lang="en-US" dirty="0" err="1"/>
              <a:t>opportunies</a:t>
            </a:r>
            <a:endParaRPr lang="en-US" dirty="0"/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765E60-C379-444A-9F45-A0A9E881058F}"/>
              </a:ext>
            </a:extLst>
          </p:cNvPr>
          <p:cNvSpPr txBox="1"/>
          <p:nvPr/>
        </p:nvSpPr>
        <p:spPr>
          <a:xfrm>
            <a:off x="6225702" y="12645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17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Assets of False Pass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Transportation and marine assets (infrastructure) </a:t>
            </a:r>
          </a:p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Landfill and gravel (construction resources)</a:t>
            </a:r>
          </a:p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Renewable energy potential</a:t>
            </a:r>
          </a:p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Strong financial position</a:t>
            </a:r>
          </a:p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Community strengths (culture, family friendly)</a:t>
            </a:r>
          </a:p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Political influence</a:t>
            </a:r>
          </a:p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Public safety</a:t>
            </a:r>
          </a:p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Community infrastructure (buildings, water supply, store with large storage capability)</a:t>
            </a:r>
          </a:p>
          <a:p>
            <a:pPr lvl="0">
              <a:spcBef>
                <a:spcPts val="700"/>
              </a:spcBef>
            </a:pPr>
            <a:r>
              <a:rPr lang="en-US" dirty="0">
                <a:sym typeface="Trebuchet MS"/>
              </a:rPr>
              <a:t>Opportunity for tourism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60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Threats to False Pass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ym typeface="Trebuchet MS"/>
              </a:rPr>
              <a:t>Natural disasters</a:t>
            </a:r>
          </a:p>
          <a:p>
            <a:pPr lvl="0"/>
            <a:r>
              <a:rPr lang="en-US" dirty="0">
                <a:sym typeface="Trebuchet MS"/>
              </a:rPr>
              <a:t>Fishing regulations</a:t>
            </a:r>
          </a:p>
          <a:p>
            <a:pPr lvl="0"/>
            <a:r>
              <a:rPr lang="en-US" dirty="0">
                <a:sym typeface="Trebuchet MS"/>
              </a:rPr>
              <a:t>Alcohol and drug abuse</a:t>
            </a:r>
          </a:p>
          <a:p>
            <a:pPr lvl="0"/>
            <a:r>
              <a:rPr lang="en-US" dirty="0">
                <a:sym typeface="Trebuchet MS"/>
              </a:rPr>
              <a:t>Challenged logistics and connectivity</a:t>
            </a:r>
          </a:p>
          <a:p>
            <a:pPr lvl="0"/>
            <a:r>
              <a:rPr lang="en-US" dirty="0">
                <a:sym typeface="Trebuchet MS"/>
              </a:rPr>
              <a:t>Increasing cost of living and lack of housing</a:t>
            </a:r>
          </a:p>
          <a:p>
            <a:pPr lvl="0"/>
            <a:r>
              <a:rPr lang="en-US" dirty="0">
                <a:sym typeface="Trebuchet MS"/>
              </a:rPr>
              <a:t>Decreasing population and school enrollment </a:t>
            </a:r>
          </a:p>
          <a:p>
            <a:pPr lvl="0"/>
            <a:r>
              <a:rPr lang="en-US" dirty="0">
                <a:sym typeface="Trebuchet MS"/>
              </a:rPr>
              <a:t>Brain Drain </a:t>
            </a:r>
          </a:p>
          <a:p>
            <a:pPr lvl="0"/>
            <a:r>
              <a:rPr lang="en-US" dirty="0">
                <a:sym typeface="Trebuchet MS"/>
              </a:rPr>
              <a:t>Aging infrastructure (deferred maintenance)</a:t>
            </a:r>
          </a:p>
          <a:p>
            <a:pPr lvl="0"/>
            <a:r>
              <a:rPr lang="en-US" dirty="0">
                <a:sym typeface="Trebuchet MS"/>
              </a:rPr>
              <a:t>Access to advanced healthcare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987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ym typeface="Trebuchet MS"/>
              </a:rPr>
              <a:t>Strategic Initiatives Led by False Pass:  </a:t>
            </a:r>
          </a:p>
          <a:p>
            <a:r>
              <a:rPr lang="en-US" dirty="0">
                <a:sym typeface="Trebuchet MS"/>
              </a:rPr>
              <a:t>Keeping the School Open</a:t>
            </a:r>
          </a:p>
          <a:p>
            <a:r>
              <a:rPr lang="en-US" sz="2400" dirty="0">
                <a:sym typeface="Trebuchet MS"/>
              </a:rPr>
              <a:t>Water system upgrade</a:t>
            </a:r>
          </a:p>
          <a:p>
            <a:r>
              <a:rPr lang="en-US" dirty="0">
                <a:sym typeface="Trebuchet MS"/>
              </a:rPr>
              <a:t>Harbor house </a:t>
            </a:r>
            <a:br>
              <a:rPr lang="en-US" sz="2400" dirty="0">
                <a:sym typeface="Trebuchet MS"/>
              </a:rPr>
            </a:br>
            <a:endParaRPr lang="en-US" sz="2400" dirty="0">
              <a:sym typeface="Trebuchet MS"/>
            </a:endParaRPr>
          </a:p>
          <a:p>
            <a:pPr marL="0" indent="0">
              <a:buNone/>
            </a:pPr>
            <a:r>
              <a:rPr lang="en-US" dirty="0">
                <a:sym typeface="Trebuchet MS"/>
              </a:rPr>
              <a:t>Housing/Population/Employment are interconnected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96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4" name="Picture 3" descr="A picture containing indoor, keyboard, computer, toilet&#10;&#10;Description automatically generated">
            <a:extLst>
              <a:ext uri="{FF2B5EF4-FFF2-40B4-BE49-F238E27FC236}">
                <a16:creationId xmlns:a16="http://schemas.microsoft.com/office/drawing/2014/main" id="{446C1A84-3B03-9C43-9D48-EEB8512C4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180" y="2115702"/>
            <a:ext cx="7863840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41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680323" y="2613515"/>
            <a:ext cx="4577477" cy="1630970"/>
          </a:xfrm>
        </p:spPr>
        <p:txBody>
          <a:bodyPr>
            <a:normAutofit/>
          </a:bodyPr>
          <a:lstStyle/>
          <a:p>
            <a:r>
              <a:rPr lang="en-US" sz="2400" dirty="0"/>
              <a:t>Presenter: Mayor </a:t>
            </a:r>
            <a:r>
              <a:rPr lang="en-US" sz="2400" dirty="0" err="1"/>
              <a:t>Hoblet</a:t>
            </a:r>
            <a:endParaRPr lang="en-US" sz="2400" dirty="0"/>
          </a:p>
        </p:txBody>
      </p:sp>
      <p:pic>
        <p:nvPicPr>
          <p:cNvPr id="7" name="Shape 105">
            <a:extLst>
              <a:ext uri="{FF2B5EF4-FFF2-40B4-BE49-F238E27FC236}">
                <a16:creationId xmlns:a16="http://schemas.microsoft.com/office/drawing/2014/main" id="{4EBB5637-F534-6B47-8D3A-09352932DE6C}"/>
              </a:ext>
            </a:extLst>
          </p:cNvPr>
          <p:cNvPicPr preferRelativeResize="0">
            <a:picLocks noGrp="1"/>
          </p:cNvPicPr>
          <p:nvPr>
            <p:ph type="pic" idx="1"/>
          </p:nvPr>
        </p:nvPicPr>
        <p:blipFill rotWithShape="1">
          <a:blip r:embed="rId2">
            <a:alphaModFix/>
          </a:blip>
          <a:srcRect t="28010" b="28010"/>
          <a:stretch/>
        </p:blipFill>
        <p:spPr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0784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641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Community Demographics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Population </a:t>
            </a:r>
          </a:p>
          <a:p>
            <a:pPr lvl="1"/>
            <a:r>
              <a:rPr lang="en-US" dirty="0"/>
              <a:t>58</a:t>
            </a:r>
          </a:p>
          <a:p>
            <a:pPr lvl="1"/>
            <a:r>
              <a:rPr lang="en-US" dirty="0"/>
              <a:t>Number of households </a:t>
            </a:r>
          </a:p>
          <a:p>
            <a:pPr lvl="2"/>
            <a:r>
              <a:rPr lang="en-US" dirty="0"/>
              <a:t>14</a:t>
            </a:r>
          </a:p>
          <a:p>
            <a:r>
              <a:rPr lang="en-US" dirty="0"/>
              <a:t>Industries </a:t>
            </a:r>
          </a:p>
          <a:p>
            <a:pPr lvl="1"/>
            <a:r>
              <a:rPr lang="en-US" dirty="0"/>
              <a:t>Commercial Fishing</a:t>
            </a:r>
          </a:p>
          <a:p>
            <a:pPr lvl="1"/>
            <a:r>
              <a:rPr lang="en-US" dirty="0"/>
              <a:t>Processing</a:t>
            </a:r>
          </a:p>
          <a:p>
            <a:pPr lvl="2"/>
            <a:r>
              <a:rPr lang="en-US" dirty="0"/>
              <a:t>1 plant now with another being built</a:t>
            </a:r>
          </a:p>
          <a:p>
            <a:pPr lvl="1"/>
            <a:endParaRPr lang="en-US" dirty="0"/>
          </a:p>
          <a:p>
            <a:r>
              <a:rPr lang="en-US" dirty="0"/>
              <a:t>General Infrastructure overview</a:t>
            </a:r>
          </a:p>
          <a:p>
            <a:pPr lvl="1"/>
            <a:r>
              <a:rPr lang="en-US" dirty="0"/>
              <a:t>Well used and well maintained</a:t>
            </a:r>
          </a:p>
          <a:p>
            <a:pPr lvl="1"/>
            <a:endParaRPr lang="en-US" dirty="0"/>
          </a:p>
          <a:p>
            <a:r>
              <a:rPr lang="en-US" dirty="0"/>
              <a:t>General community condition overview </a:t>
            </a:r>
          </a:p>
          <a:p>
            <a:pPr lvl="1"/>
            <a:r>
              <a:rPr lang="en-US" dirty="0"/>
              <a:t>Steady, potential growth from new processor </a:t>
            </a:r>
          </a:p>
        </p:txBody>
      </p:sp>
    </p:spTree>
    <p:extLst>
      <p:ext uri="{BB962C8B-B14F-4D97-AF65-F5344CB8AC3E}">
        <p14:creationId xmlns:p14="http://schemas.microsoft.com/office/powerpoint/2010/main" val="289567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Health Factors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Communication and Connectivity</a:t>
            </a:r>
          </a:p>
          <a:p>
            <a:pPr>
              <a:lnSpc>
                <a:spcPct val="100000"/>
              </a:lnSpc>
            </a:pPr>
            <a:r>
              <a:rPr lang="en-US" dirty="0"/>
              <a:t>Transportation</a:t>
            </a:r>
          </a:p>
          <a:p>
            <a:pPr>
              <a:lnSpc>
                <a:spcPct val="100000"/>
              </a:lnSpc>
            </a:pPr>
            <a:r>
              <a:rPr lang="en-US" dirty="0"/>
              <a:t>Housing</a:t>
            </a:r>
          </a:p>
          <a:p>
            <a:pPr>
              <a:lnSpc>
                <a:spcPct val="100000"/>
              </a:lnSpc>
            </a:pPr>
            <a:r>
              <a:rPr lang="en-US" dirty="0"/>
              <a:t>Employment </a:t>
            </a:r>
          </a:p>
          <a:p>
            <a:pPr>
              <a:lnSpc>
                <a:spcPct val="100000"/>
              </a:lnSpc>
            </a:pPr>
            <a:r>
              <a:rPr lang="en-US" dirty="0"/>
              <a:t>Environmental Hazards</a:t>
            </a:r>
          </a:p>
          <a:p>
            <a:pPr>
              <a:lnSpc>
                <a:spcPct val="100000"/>
              </a:lnSpc>
            </a:pPr>
            <a:r>
              <a:rPr lang="en-US" dirty="0"/>
              <a:t>Health System </a:t>
            </a:r>
          </a:p>
          <a:p>
            <a:pPr>
              <a:lnSpc>
                <a:spcPct val="100000"/>
              </a:lnSpc>
            </a:pPr>
            <a:r>
              <a:rPr lang="en-US" dirty="0"/>
              <a:t>Public Safety </a:t>
            </a:r>
          </a:p>
          <a:p>
            <a:pPr>
              <a:lnSpc>
                <a:spcPct val="100000"/>
              </a:lnSpc>
            </a:pPr>
            <a:r>
              <a:rPr lang="en-US" dirty="0"/>
              <a:t>Community Characteristics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and Connectivity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Phone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Land line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Cell service through GCI</a:t>
            </a:r>
          </a:p>
          <a:p>
            <a:pPr>
              <a:lnSpc>
                <a:spcPct val="100000"/>
              </a:lnSpc>
            </a:pPr>
            <a:r>
              <a:rPr lang="en-US" dirty="0"/>
              <a:t>Internet/television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GCI internet at businesses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Few private residents have internet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Dish network- TV</a:t>
            </a:r>
          </a:p>
          <a:p>
            <a:pPr>
              <a:lnSpc>
                <a:spcPct val="100000"/>
              </a:lnSpc>
            </a:pPr>
            <a:r>
              <a:rPr lang="en-US" dirty="0"/>
              <a:t>Mail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Scheduled 3X per week </a:t>
            </a:r>
          </a:p>
          <a:p>
            <a:pPr>
              <a:lnSpc>
                <a:spcPct val="100000"/>
              </a:lnSpc>
            </a:pPr>
            <a:r>
              <a:rPr lang="en-US" dirty="0"/>
              <a:t>Radio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Looking at rebroadcasting Sand Point signal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9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Local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Gravel roads in generally good repair (5miles)</a:t>
            </a:r>
          </a:p>
          <a:p>
            <a:pPr>
              <a:lnSpc>
                <a:spcPct val="100000"/>
              </a:lnSpc>
            </a:pPr>
            <a:r>
              <a:rPr lang="en-US" dirty="0"/>
              <a:t>Air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Grant 3X per week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Private charter</a:t>
            </a:r>
          </a:p>
          <a:p>
            <a:pPr>
              <a:lnSpc>
                <a:spcPct val="100000"/>
              </a:lnSpc>
            </a:pPr>
            <a:r>
              <a:rPr lang="en-US" dirty="0"/>
              <a:t>Marine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Alaska Marine Highway every 2weeks (April-September)</a:t>
            </a:r>
          </a:p>
          <a:p>
            <a:pPr lvl="1">
              <a:lnSpc>
                <a:spcPct val="100000"/>
              </a:lnSpc>
            </a:pPr>
            <a:endParaRPr lang="en-US" dirty="0"/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1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Housing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Age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Hud housing from late 70’s and early 80’s</a:t>
            </a:r>
          </a:p>
          <a:p>
            <a:pPr>
              <a:lnSpc>
                <a:spcPct val="100000"/>
              </a:lnSpc>
            </a:pPr>
            <a:r>
              <a:rPr lang="en-US" dirty="0"/>
              <a:t>Availability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2 B&amp;B’s  usually always full</a:t>
            </a:r>
          </a:p>
          <a:p>
            <a:pPr>
              <a:lnSpc>
                <a:spcPct val="100000"/>
              </a:lnSpc>
            </a:pPr>
            <a:r>
              <a:rPr lang="en-US" dirty="0"/>
              <a:t>General Description/overview 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Land available for residential units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Housing stock is generally older but in good repair (though needs continuous weatherization upgrades)</a:t>
            </a:r>
          </a:p>
          <a:p>
            <a:pPr lvl="1">
              <a:lnSpc>
                <a:spcPct val="100000"/>
              </a:lnSpc>
            </a:pPr>
            <a:endParaRPr lang="en-US" dirty="0"/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765E60-C379-444A-9F45-A0A9E881058F}"/>
              </a:ext>
            </a:extLst>
          </p:cNvPr>
          <p:cNvSpPr txBox="1"/>
          <p:nvPr/>
        </p:nvSpPr>
        <p:spPr>
          <a:xfrm>
            <a:off x="6225702" y="12645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25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Economy &amp; Employment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Employment Rate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90%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Everyone who wants to work has a job</a:t>
            </a:r>
          </a:p>
          <a:p>
            <a:pPr>
              <a:lnSpc>
                <a:spcPct val="100000"/>
              </a:lnSpc>
            </a:pPr>
            <a:r>
              <a:rPr lang="en-US" dirty="0"/>
              <a:t>Employment Climate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Plenty of work not enough workers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Support for new processing capacity</a:t>
            </a:r>
          </a:p>
          <a:p>
            <a:pPr>
              <a:lnSpc>
                <a:spcPct val="100000"/>
              </a:lnSpc>
            </a:pPr>
            <a:r>
              <a:rPr lang="en-US" dirty="0"/>
              <a:t>Overview/description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Economy and employment is steady with expected growth from new plant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500 seasonal employees</a:t>
            </a:r>
          </a:p>
          <a:p>
            <a:pPr>
              <a:lnSpc>
                <a:spcPct val="100000"/>
              </a:lnSpc>
            </a:pPr>
            <a:r>
              <a:rPr lang="en-US" dirty="0"/>
              <a:t>New small/large businesses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New Silver Bay Seafoods Plant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lvl="1">
              <a:lnSpc>
                <a:spcPct val="100000"/>
              </a:lnSpc>
            </a:pPr>
            <a:endParaRPr lang="en-US" dirty="0"/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765E60-C379-444A-9F45-A0A9E881058F}"/>
              </a:ext>
            </a:extLst>
          </p:cNvPr>
          <p:cNvSpPr txBox="1"/>
          <p:nvPr/>
        </p:nvSpPr>
        <p:spPr>
          <a:xfrm>
            <a:off x="6225702" y="12645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37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Hazards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List known hazards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Volcanos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Earthquakes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Tsunamis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Flooding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Processing plant failures (ammonia, fire)</a:t>
            </a:r>
          </a:p>
          <a:p>
            <a:pPr>
              <a:lnSpc>
                <a:spcPct val="100000"/>
              </a:lnSpc>
            </a:pPr>
            <a:r>
              <a:rPr lang="en-US" dirty="0"/>
              <a:t>Describe actions taken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Tsunami siren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SCERP in place</a:t>
            </a:r>
          </a:p>
          <a:p>
            <a:pPr>
              <a:lnSpc>
                <a:spcPct val="100000"/>
              </a:lnSpc>
            </a:pPr>
            <a:r>
              <a:rPr lang="en-US" dirty="0"/>
              <a:t>Describe potential needs/unwanted outcomes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Old Peter Plant derelict buildings and contaminate land (fuel spill)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765E60-C379-444A-9F45-A0A9E881058F}"/>
              </a:ext>
            </a:extLst>
          </p:cNvPr>
          <p:cNvSpPr txBox="1"/>
          <p:nvPr/>
        </p:nvSpPr>
        <p:spPr>
          <a:xfrm>
            <a:off x="6225702" y="12645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9588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1546</TotalTime>
  <Words>536</Words>
  <Application>Microsoft Office PowerPoint</Application>
  <PresentationFormat>Widescreen</PresentationFormat>
  <Paragraphs>153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Helvetica</vt:lpstr>
      <vt:lpstr>Trebuchet MS</vt:lpstr>
      <vt:lpstr>Berlin</vt:lpstr>
      <vt:lpstr>False Pass</vt:lpstr>
      <vt:lpstr>Introduction</vt:lpstr>
      <vt:lpstr>General Community Demographics </vt:lpstr>
      <vt:lpstr>Community Health Factors </vt:lpstr>
      <vt:lpstr>Communication and Connectivity  </vt:lpstr>
      <vt:lpstr>Transportation </vt:lpstr>
      <vt:lpstr> Housing</vt:lpstr>
      <vt:lpstr>Economy &amp; Employment </vt:lpstr>
      <vt:lpstr>Environmental Hazards  </vt:lpstr>
      <vt:lpstr>Health System  </vt:lpstr>
      <vt:lpstr>Public Safety  </vt:lpstr>
      <vt:lpstr>Community Characteristics  </vt:lpstr>
      <vt:lpstr>Top Assets of False Pass</vt:lpstr>
      <vt:lpstr>Top Threats to False Pass</vt:lpstr>
      <vt:lpstr>Priority Goals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</dc:creator>
  <cp:lastModifiedBy>Laura Tanis</cp:lastModifiedBy>
  <cp:revision>38</cp:revision>
  <dcterms:created xsi:type="dcterms:W3CDTF">2017-10-04T15:08:50Z</dcterms:created>
  <dcterms:modified xsi:type="dcterms:W3CDTF">2019-01-03T19:16:28Z</dcterms:modified>
</cp:coreProperties>
</file>