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6" r:id="rId2"/>
    <p:sldId id="258" r:id="rId3"/>
    <p:sldId id="274" r:id="rId4"/>
    <p:sldId id="264" r:id="rId5"/>
    <p:sldId id="267" r:id="rId6"/>
    <p:sldId id="268" r:id="rId7"/>
    <p:sldId id="269" r:id="rId8"/>
    <p:sldId id="270" r:id="rId9"/>
    <p:sldId id="271" r:id="rId10"/>
    <p:sldId id="272" r:id="rId11"/>
    <p:sldId id="278" r:id="rId12"/>
    <p:sldId id="273" r:id="rId13"/>
    <p:sldId id="276" r:id="rId14"/>
    <p:sldId id="277" r:id="rId15"/>
    <p:sldId id="275" r:id="rId16"/>
    <p:sldId id="26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E7E"/>
    <a:srgbClr val="608A97"/>
    <a:srgbClr val="4F2D2F"/>
    <a:srgbClr val="75A7B5"/>
    <a:srgbClr val="8CC5D5"/>
    <a:srgbClr val="ACDAEA"/>
    <a:srgbClr val="A3CEDC"/>
    <a:srgbClr val="9DE0F2"/>
    <a:srgbClr val="55B1C8"/>
    <a:srgbClr val="FFF0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31"/>
    <p:restoredTop sz="94570"/>
  </p:normalViewPr>
  <p:slideViewPr>
    <p:cSldViewPr snapToGrid="0" snapToObjects="1" showGuides="1">
      <p:cViewPr varScale="1">
        <p:scale>
          <a:sx n="97" d="100"/>
          <a:sy n="97" d="100"/>
        </p:scale>
        <p:origin x="90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2605F-A88B-914C-81C3-3872FDB58DD4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DFF4C-F9F2-D347-A1E6-05FE676AC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57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fishing and the fishing season – what was the impact of the season on the community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DFF4C-F9F2-D347-A1E6-05FE676AC5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87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Tax base </a:t>
            </a:r>
          </a:p>
          <a:p>
            <a:r>
              <a:rPr lang="en-US" dirty="0"/>
              <a:t>Owned property - infrastructure they own/manage </a:t>
            </a:r>
          </a:p>
          <a:p>
            <a:r>
              <a:rPr lang="en-US" dirty="0"/>
              <a:t>Major impact things as well as owned things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DFF4C-F9F2-D347-A1E6-05FE676AC5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90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Failing infrastructure</a:t>
            </a:r>
          </a:p>
          <a:p>
            <a:r>
              <a:rPr lang="en-US" dirty="0"/>
              <a:t>Financial losses </a:t>
            </a:r>
          </a:p>
          <a:p>
            <a:r>
              <a:rPr lang="en-US" dirty="0"/>
              <a:t>Population decline</a:t>
            </a:r>
          </a:p>
          <a:p>
            <a:r>
              <a:rPr lang="en-US" dirty="0"/>
              <a:t>Fishing decline </a:t>
            </a:r>
          </a:p>
          <a:p>
            <a:r>
              <a:rPr lang="en-US" dirty="0"/>
              <a:t>Revenue decline (federal or state monies lost)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DFF4C-F9F2-D347-A1E6-05FE676AC5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16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Community led goals as well as community vision </a:t>
            </a:r>
          </a:p>
          <a:p>
            <a:r>
              <a:rPr lang="en-US" dirty="0"/>
              <a:t>Legislative advocacy needs identified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DFF4C-F9F2-D347-A1E6-05FE676AC5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11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bg1">
                <a:tint val="96000"/>
                <a:shade val="100000"/>
                <a:hueMod val="270000"/>
                <a:satMod val="200000"/>
                <a:lumMod val="128000"/>
              </a:schemeClr>
            </a:gs>
            <a:gs pos="84000">
              <a:srgbClr val="55B1C8"/>
            </a:gs>
            <a:gs pos="51000">
              <a:schemeClr val="accent3">
                <a:lumMod val="20000"/>
                <a:lumOff val="80000"/>
              </a:schemeClr>
            </a:gs>
            <a:gs pos="100000">
              <a:srgbClr val="223E7E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rgbClr val="55B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rgbClr val="223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608A97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rgbClr val="55B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321" y="753228"/>
            <a:ext cx="9613860" cy="1080938"/>
          </a:xfrm>
        </p:spPr>
        <p:txBody>
          <a:bodyPr/>
          <a:lstStyle/>
          <a:p>
            <a:r>
              <a:rPr lang="en-US" dirty="0"/>
              <a:t>Health Systems and Public safety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087646-5076-1245-92F2-71E47E793149}"/>
              </a:ext>
            </a:extLst>
          </p:cNvPr>
          <p:cNvSpPr txBox="1"/>
          <p:nvPr userDrawn="1"/>
        </p:nvSpPr>
        <p:spPr>
          <a:xfrm>
            <a:off x="680321" y="2776251"/>
            <a:ext cx="67982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Community Clinic y/n </a:t>
            </a:r>
          </a:p>
          <a:p>
            <a:r>
              <a:rPr lang="en-US" dirty="0"/>
              <a:t>Access to transport when needed </a:t>
            </a:r>
          </a:p>
          <a:p>
            <a:r>
              <a:rPr lang="en-US" dirty="0"/>
              <a:t>Access to medication and auxiliary care </a:t>
            </a:r>
          </a:p>
          <a:p>
            <a:endParaRPr lang="en-US" dirty="0"/>
          </a:p>
          <a:p>
            <a:r>
              <a:rPr lang="en-US" dirty="0"/>
              <a:t>VPSO or police force   Y/N</a:t>
            </a:r>
          </a:p>
          <a:p>
            <a:endParaRPr lang="en-US" dirty="0"/>
          </a:p>
          <a:p>
            <a:r>
              <a:rPr lang="en-US" dirty="0"/>
              <a:t>Crime rate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166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rgbClr val="55B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321" y="753228"/>
            <a:ext cx="9613860" cy="1080938"/>
          </a:xfrm>
        </p:spPr>
        <p:txBody>
          <a:bodyPr/>
          <a:lstStyle/>
          <a:p>
            <a:r>
              <a:rPr lang="en-US" dirty="0"/>
              <a:t>Housing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087646-5076-1245-92F2-71E47E793149}"/>
              </a:ext>
            </a:extLst>
          </p:cNvPr>
          <p:cNvSpPr txBox="1"/>
          <p:nvPr userDrawn="1"/>
        </p:nvSpPr>
        <p:spPr>
          <a:xfrm>
            <a:off x="1054894" y="2754217"/>
            <a:ext cx="67982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Age of housing </a:t>
            </a:r>
          </a:p>
          <a:p>
            <a:endParaRPr lang="en-US" dirty="0"/>
          </a:p>
          <a:p>
            <a:r>
              <a:rPr lang="en-US" dirty="0"/>
              <a:t>Availability of housing </a:t>
            </a:r>
          </a:p>
          <a:p>
            <a:endParaRPr lang="en-US" dirty="0"/>
          </a:p>
          <a:p>
            <a:r>
              <a:rPr lang="en-US" dirty="0"/>
              <a:t>General description of changes to housing cost, ownership etc.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445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39"/>
            <a:ext cx="10437812" cy="3983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rgbClr val="55B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321" y="753228"/>
            <a:ext cx="9613860" cy="10809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Community Characteristics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087646-5076-1245-92F2-71E47E793149}"/>
              </a:ext>
            </a:extLst>
          </p:cNvPr>
          <p:cNvSpPr txBox="1"/>
          <p:nvPr userDrawn="1"/>
        </p:nvSpPr>
        <p:spPr>
          <a:xfrm>
            <a:off x="680321" y="2776251"/>
            <a:ext cx="67982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Access to food, goods, and services </a:t>
            </a:r>
          </a:p>
          <a:p>
            <a:endParaRPr lang="en-US" dirty="0"/>
          </a:p>
          <a:p>
            <a:r>
              <a:rPr lang="en-US" dirty="0"/>
              <a:t>Activities and events </a:t>
            </a:r>
          </a:p>
          <a:p>
            <a:endParaRPr lang="en-US" dirty="0"/>
          </a:p>
          <a:p>
            <a:r>
              <a:rPr lang="en-US" dirty="0"/>
              <a:t>Full time vs seasonal residents </a:t>
            </a:r>
          </a:p>
          <a:p>
            <a:endParaRPr lang="en-US" dirty="0"/>
          </a:p>
          <a:p>
            <a:r>
              <a:rPr lang="en-US" dirty="0"/>
              <a:t>Total number (increase/decrease)</a:t>
            </a:r>
          </a:p>
          <a:p>
            <a:endParaRPr lang="en-US" dirty="0"/>
          </a:p>
          <a:p>
            <a:r>
              <a:rPr lang="en-US" dirty="0"/>
              <a:t>Voter Participation and civic engagement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750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rgbClr val="55B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321" y="753228"/>
            <a:ext cx="9613860" cy="10809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Transportation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087646-5076-1245-92F2-71E47E793149}"/>
              </a:ext>
            </a:extLst>
          </p:cNvPr>
          <p:cNvSpPr txBox="1"/>
          <p:nvPr userDrawn="1"/>
        </p:nvSpPr>
        <p:spPr>
          <a:xfrm>
            <a:off x="680321" y="2776251"/>
            <a:ext cx="6798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Local transportation infrastructure and community behaviors (</a:t>
            </a:r>
            <a:r>
              <a:rPr lang="en-US" dirty="0" err="1"/>
              <a:t>I.e</a:t>
            </a:r>
            <a:r>
              <a:rPr lang="en-US" dirty="0"/>
              <a:t> we have roads we use boats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Access to Air service and quality of service </a:t>
            </a:r>
          </a:p>
          <a:p>
            <a:r>
              <a:rPr lang="en-US" dirty="0"/>
              <a:t>Access to marine highway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733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rgbClr val="55B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321" y="753228"/>
            <a:ext cx="9613860" cy="10809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Communication and Connectivity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087646-5076-1245-92F2-71E47E793149}"/>
              </a:ext>
            </a:extLst>
          </p:cNvPr>
          <p:cNvSpPr txBox="1"/>
          <p:nvPr userDrawn="1"/>
        </p:nvSpPr>
        <p:spPr>
          <a:xfrm>
            <a:off x="680321" y="2776251"/>
            <a:ext cx="6798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Phone (land and cell service) </a:t>
            </a:r>
          </a:p>
          <a:p>
            <a:r>
              <a:rPr lang="en-US" dirty="0"/>
              <a:t>Internet/television</a:t>
            </a:r>
          </a:p>
          <a:p>
            <a:r>
              <a:rPr lang="en-US" dirty="0"/>
              <a:t>Radio  </a:t>
            </a:r>
          </a:p>
          <a:p>
            <a:r>
              <a:rPr lang="en-US" dirty="0"/>
              <a:t>Mail system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840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rgbClr val="55B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781" y="2336873"/>
            <a:ext cx="6580868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1" y="2336872"/>
            <a:ext cx="412745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rgbClr val="55B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39834" y="2336874"/>
            <a:ext cx="6137124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3"/>
            <a:ext cx="457747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rgbClr val="55B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rgbClr val="55B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rgbClr val="55B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757491" cy="1080938"/>
          </a:xfrm>
        </p:spPr>
        <p:txBody>
          <a:bodyPr/>
          <a:lstStyle>
            <a:lvl1pPr>
              <a:defRPr>
                <a:solidFill>
                  <a:srgbClr val="223E7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206243"/>
            <a:ext cx="10294182" cy="38679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rgbClr val="55B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557693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rgbClr val="55B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rgbClr val="55B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113872"/>
            <a:ext cx="5303520" cy="39440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8273" y="2113872"/>
            <a:ext cx="5303520" cy="39440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rgbClr val="55B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0" y="2336873"/>
            <a:ext cx="530352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1" y="3030008"/>
            <a:ext cx="5303520" cy="29061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4613" y="2336873"/>
            <a:ext cx="5303520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4613" y="3030008"/>
            <a:ext cx="5303520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rgbClr val="55B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rgbClr val="55B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321" y="753228"/>
            <a:ext cx="9613860" cy="1080938"/>
          </a:xfrm>
        </p:spPr>
        <p:txBody>
          <a:bodyPr/>
          <a:lstStyle/>
          <a:p>
            <a:r>
              <a:rPr lang="en-US" dirty="0"/>
              <a:t>Education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2411C3-0723-2043-8FF1-E5FE04EE5093}"/>
              </a:ext>
            </a:extLst>
          </p:cNvPr>
          <p:cNvSpPr txBox="1"/>
          <p:nvPr userDrawn="1"/>
        </p:nvSpPr>
        <p:spPr>
          <a:xfrm>
            <a:off x="925417" y="2671752"/>
            <a:ext cx="9166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School (yes no)</a:t>
            </a:r>
          </a:p>
          <a:p>
            <a:r>
              <a:rPr lang="en-US" dirty="0"/>
              <a:t>Quality of infrastructure</a:t>
            </a:r>
          </a:p>
          <a:p>
            <a:r>
              <a:rPr lang="en-US" dirty="0"/>
              <a:t>Access to post secondary education or vocational training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067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rgbClr val="55B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321" y="753228"/>
            <a:ext cx="9613860" cy="1080938"/>
          </a:xfrm>
        </p:spPr>
        <p:txBody>
          <a:bodyPr/>
          <a:lstStyle/>
          <a:p>
            <a:r>
              <a:rPr lang="en-US" dirty="0"/>
              <a:t>Employment Rate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73F59F-11AC-344C-A10E-EB0FF86211A4}"/>
              </a:ext>
            </a:extLst>
          </p:cNvPr>
          <p:cNvSpPr txBox="1"/>
          <p:nvPr userDrawn="1"/>
        </p:nvSpPr>
        <p:spPr>
          <a:xfrm>
            <a:off x="2258458" y="2842352"/>
            <a:ext cx="72050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% employment</a:t>
            </a:r>
          </a:p>
          <a:p>
            <a:r>
              <a:rPr lang="en-US" dirty="0"/>
              <a:t>Overall employment climate (Describe the climate i.e. very challenged not enough jobs or not enough people vs. being perfect – enough people for jobs and enough jobs for people)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22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rgbClr val="55B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321" y="753228"/>
            <a:ext cx="9613860" cy="1080938"/>
          </a:xfrm>
        </p:spPr>
        <p:txBody>
          <a:bodyPr/>
          <a:lstStyle/>
          <a:p>
            <a:r>
              <a:rPr lang="en-US" dirty="0"/>
              <a:t>Environmental Hazards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1D016F-F21D-EF49-B254-E9E85ACC2C0E}"/>
              </a:ext>
            </a:extLst>
          </p:cNvPr>
          <p:cNvSpPr txBox="1"/>
          <p:nvPr userDrawn="1"/>
        </p:nvSpPr>
        <p:spPr>
          <a:xfrm>
            <a:off x="2027104" y="3073706"/>
            <a:ext cx="7276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List of environmental hazards (could be natural could be man made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hueMod val="270000"/>
                <a:satMod val="200000"/>
                <a:lumMod val="128000"/>
              </a:schemeClr>
            </a:gs>
            <a:gs pos="84000">
              <a:srgbClr val="55B1C8"/>
            </a:gs>
            <a:gs pos="51000">
              <a:schemeClr val="accent3">
                <a:lumMod val="20000"/>
                <a:lumOff val="80000"/>
              </a:schemeClr>
            </a:gs>
            <a:gs pos="100000">
              <a:srgbClr val="002060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90097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1916366"/>
            <a:ext cx="10294182" cy="4169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049" y="46128"/>
            <a:ext cx="1463040" cy="14271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1" y="6288966"/>
            <a:ext cx="640080" cy="468164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0" y="6167885"/>
            <a:ext cx="12192000" cy="0"/>
          </a:xfrm>
          <a:prstGeom prst="line">
            <a:avLst/>
          </a:prstGeom>
          <a:ln w="38100">
            <a:solidFill>
              <a:srgbClr val="55B1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206765"/>
            <a:ext cx="12192000" cy="0"/>
          </a:xfrm>
          <a:prstGeom prst="line">
            <a:avLst/>
          </a:prstGeom>
          <a:ln w="38100">
            <a:solidFill>
              <a:srgbClr val="223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11316078" y="1548774"/>
            <a:ext cx="206101" cy="209862"/>
          </a:xfrm>
          <a:prstGeom prst="rect">
            <a:avLst/>
          </a:prstGeom>
          <a:gradFill flip="none" rotWithShape="1">
            <a:gsLst>
              <a:gs pos="0">
                <a:srgbClr val="223E7E"/>
              </a:gs>
              <a:gs pos="50000">
                <a:srgbClr val="55B1C8"/>
              </a:gs>
              <a:gs pos="100000">
                <a:schemeClr val="bg1">
                  <a:lumMod val="9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1593931" y="1548774"/>
            <a:ext cx="206101" cy="209862"/>
          </a:xfrm>
          <a:prstGeom prst="rect">
            <a:avLst/>
          </a:prstGeom>
          <a:gradFill flip="none" rotWithShape="1">
            <a:gsLst>
              <a:gs pos="0">
                <a:srgbClr val="223E7E"/>
              </a:gs>
              <a:gs pos="50000">
                <a:srgbClr val="55B1C8"/>
              </a:gs>
              <a:gs pos="100000">
                <a:schemeClr val="bg1">
                  <a:lumMod val="9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863754" y="1548774"/>
            <a:ext cx="206101" cy="209862"/>
          </a:xfrm>
          <a:prstGeom prst="rect">
            <a:avLst/>
          </a:prstGeom>
          <a:gradFill flip="none" rotWithShape="1">
            <a:gsLst>
              <a:gs pos="0">
                <a:srgbClr val="223E7E"/>
              </a:gs>
              <a:gs pos="50000">
                <a:srgbClr val="55B1C8"/>
              </a:gs>
              <a:gs pos="100000">
                <a:schemeClr val="bg1">
                  <a:lumMod val="9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5FE3F6-40AF-3D4D-AD89-BA6F22342D18}"/>
              </a:ext>
            </a:extLst>
          </p:cNvPr>
          <p:cNvSpPr>
            <a:spLocks noChangeAspect="1"/>
          </p:cNvSpPr>
          <p:nvPr userDrawn="1"/>
        </p:nvSpPr>
        <p:spPr>
          <a:xfrm>
            <a:off x="820403" y="6406872"/>
            <a:ext cx="91440" cy="93109"/>
          </a:xfrm>
          <a:prstGeom prst="rect">
            <a:avLst/>
          </a:prstGeom>
          <a:gradFill flip="none" rotWithShape="1">
            <a:gsLst>
              <a:gs pos="0">
                <a:srgbClr val="223E7E"/>
              </a:gs>
              <a:gs pos="50000">
                <a:srgbClr val="55B1C8"/>
              </a:gs>
              <a:gs pos="100000">
                <a:schemeClr val="bg1">
                  <a:lumMod val="9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1DA9A7-BF27-7644-BF95-683DDAB4BA47}"/>
              </a:ext>
            </a:extLst>
          </p:cNvPr>
          <p:cNvSpPr>
            <a:spLocks noChangeAspect="1"/>
          </p:cNvSpPr>
          <p:nvPr userDrawn="1"/>
        </p:nvSpPr>
        <p:spPr>
          <a:xfrm>
            <a:off x="820403" y="6530715"/>
            <a:ext cx="91440" cy="93109"/>
          </a:xfrm>
          <a:prstGeom prst="rect">
            <a:avLst/>
          </a:prstGeom>
          <a:gradFill flip="none" rotWithShape="1">
            <a:gsLst>
              <a:gs pos="0">
                <a:srgbClr val="223E7E"/>
              </a:gs>
              <a:gs pos="50000">
                <a:srgbClr val="55B1C8"/>
              </a:gs>
              <a:gs pos="100000">
                <a:schemeClr val="bg1">
                  <a:lumMod val="9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3DEBCD-71BA-D648-AFEA-BA8BE3C709D3}"/>
              </a:ext>
            </a:extLst>
          </p:cNvPr>
          <p:cNvSpPr>
            <a:spLocks noChangeAspect="1"/>
          </p:cNvSpPr>
          <p:nvPr userDrawn="1"/>
        </p:nvSpPr>
        <p:spPr>
          <a:xfrm>
            <a:off x="820403" y="6654559"/>
            <a:ext cx="91440" cy="93109"/>
          </a:xfrm>
          <a:prstGeom prst="rect">
            <a:avLst/>
          </a:prstGeom>
          <a:gradFill flip="none" rotWithShape="1">
            <a:gsLst>
              <a:gs pos="0">
                <a:srgbClr val="223E7E"/>
              </a:gs>
              <a:gs pos="50000">
                <a:srgbClr val="55B1C8"/>
              </a:gs>
              <a:gs pos="100000">
                <a:schemeClr val="bg1">
                  <a:lumMod val="9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55" r:id="rId15"/>
    <p:sldLayoutId id="2147483656" r:id="rId16"/>
    <p:sldLayoutId id="2147483657" r:id="rId17"/>
    <p:sldLayoutId id="2147483667" r:id="rId18"/>
    <p:sldLayoutId id="2147483668" r:id="rId19"/>
    <p:sldLayoutId id="2147483658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223E7E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223E7E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23E7E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23E7E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23E7E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23E7E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E0D93-0119-CA4F-9D3B-BC550DFA16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Cold Bay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132FCB-6699-EA47-ABB6-175BC9A4A5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Vision Navigation Strategic Planning Presentation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082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System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Medical Facility Improvements and/or Replacements</a:t>
            </a:r>
          </a:p>
          <a:p>
            <a:pPr>
              <a:lnSpc>
                <a:spcPct val="100000"/>
              </a:lnSpc>
            </a:pPr>
            <a:r>
              <a:rPr lang="en-US" dirty="0"/>
              <a:t>Access to medical transportation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Medical Flight Services Post</a:t>
            </a:r>
          </a:p>
          <a:p>
            <a:pPr>
              <a:lnSpc>
                <a:spcPct val="100000"/>
              </a:lnSpc>
            </a:pPr>
            <a:r>
              <a:rPr lang="en-US" dirty="0"/>
              <a:t>Personnel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Mid-Level Provider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CHAP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Behavioral/Wellness Health Provider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 marL="457200" lvl="1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765E60-C379-444A-9F45-A0A9E881058F}"/>
              </a:ext>
            </a:extLst>
          </p:cNvPr>
          <p:cNvSpPr txBox="1"/>
          <p:nvPr/>
        </p:nvSpPr>
        <p:spPr>
          <a:xfrm>
            <a:off x="6225702" y="12645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367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Safety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General public safety description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No Law Enforcement for General Public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Poor Response Times: State Troopers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Need Better Wildlife Enforcement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765E60-C379-444A-9F45-A0A9E881058F}"/>
              </a:ext>
            </a:extLst>
          </p:cNvPr>
          <p:cNvSpPr txBox="1"/>
          <p:nvPr/>
        </p:nvSpPr>
        <p:spPr>
          <a:xfrm>
            <a:off x="6225702" y="12645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696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Characteristics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Access to food, goods, services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Coastal Cutting Services to Once per Month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Limiting Availability for Services to Existing Businesses</a:t>
            </a:r>
          </a:p>
          <a:p>
            <a:pPr>
              <a:lnSpc>
                <a:spcPct val="100000"/>
              </a:lnSpc>
            </a:pPr>
            <a:r>
              <a:rPr lang="en-US" dirty="0"/>
              <a:t>Activities and events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Community Events held by City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Need to Develop more Social Opportunities</a:t>
            </a:r>
          </a:p>
          <a:p>
            <a:pPr>
              <a:lnSpc>
                <a:spcPct val="100000"/>
              </a:lnSpc>
            </a:pPr>
            <a:r>
              <a:rPr lang="en-US" dirty="0"/>
              <a:t>Full time vs seasonal resident counts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Full Time Residents: 31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Seasonal: 25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Rotational Staff: 19 – 26 per Month</a:t>
            </a:r>
          </a:p>
          <a:p>
            <a:pPr>
              <a:lnSpc>
                <a:spcPct val="100000"/>
              </a:lnSpc>
            </a:pPr>
            <a:r>
              <a:rPr lang="en-US" dirty="0"/>
              <a:t>Civic participation (voters, engagement in local government, etc.)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Lack of Invested Community Members: Results of Bedroom Communities (Slope Town Effect)</a:t>
            </a:r>
          </a:p>
          <a:p>
            <a:pPr>
              <a:lnSpc>
                <a:spcPct val="100000"/>
              </a:lnSpc>
            </a:pPr>
            <a:r>
              <a:rPr lang="en-US" dirty="0"/>
              <a:t>Education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Continue Preschool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Develop Home School Support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Playground Facilities  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765E60-C379-444A-9F45-A0A9E881058F}"/>
              </a:ext>
            </a:extLst>
          </p:cNvPr>
          <p:cNvSpPr txBox="1"/>
          <p:nvPr/>
        </p:nvSpPr>
        <p:spPr>
          <a:xfrm>
            <a:off x="6225702" y="12645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023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Assets of Cold Bay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Airport</a:t>
            </a:r>
          </a:p>
          <a:p>
            <a:r>
              <a:rPr lang="en-US" dirty="0"/>
              <a:t>Dock</a:t>
            </a:r>
          </a:p>
          <a:p>
            <a:r>
              <a:rPr lang="en-US" dirty="0"/>
              <a:t>Location – We are the HUB of the Region</a:t>
            </a:r>
          </a:p>
          <a:p>
            <a:r>
              <a:rPr lang="en-US" dirty="0"/>
              <a:t>Wildlife – Izembek National Refuge</a:t>
            </a:r>
          </a:p>
        </p:txBody>
      </p:sp>
    </p:spTree>
    <p:extLst>
      <p:ext uri="{BB962C8B-B14F-4D97-AF65-F5344CB8AC3E}">
        <p14:creationId xmlns:p14="http://schemas.microsoft.com/office/powerpoint/2010/main" val="1936265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Threats to Cold Bay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Continuing Decline in Population</a:t>
            </a:r>
          </a:p>
          <a:p>
            <a:r>
              <a:rPr lang="en-US" dirty="0"/>
              <a:t>Lack of Industry &amp; Revenue in the Area</a:t>
            </a:r>
          </a:p>
          <a:p>
            <a:r>
              <a:rPr lang="en-US" dirty="0"/>
              <a:t>No Educational Infrastructure</a:t>
            </a:r>
          </a:p>
          <a:p>
            <a:r>
              <a:rPr lang="en-US" dirty="0"/>
              <a:t>Limited Social Outlets</a:t>
            </a:r>
          </a:p>
          <a:p>
            <a:pPr lvl="1"/>
            <a:r>
              <a:rPr lang="en-US" dirty="0"/>
              <a:t>No Church</a:t>
            </a:r>
          </a:p>
          <a:p>
            <a:pPr lvl="1"/>
            <a:r>
              <a:rPr lang="en-US" dirty="0"/>
              <a:t>No Restaurants</a:t>
            </a:r>
          </a:p>
          <a:p>
            <a:pPr lvl="1"/>
            <a:r>
              <a:rPr lang="en-US" dirty="0"/>
              <a:t>Limited Bar Openings</a:t>
            </a:r>
          </a:p>
        </p:txBody>
      </p:sp>
    </p:spTree>
    <p:extLst>
      <p:ext uri="{BB962C8B-B14F-4D97-AF65-F5344CB8AC3E}">
        <p14:creationId xmlns:p14="http://schemas.microsoft.com/office/powerpoint/2010/main" val="3781881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Strategic Initiatives led by Cold Bay:</a:t>
            </a:r>
          </a:p>
          <a:p>
            <a:pPr lvl="1"/>
            <a:r>
              <a:rPr lang="en-US" dirty="0"/>
              <a:t> Building a Community Strategic Plan</a:t>
            </a:r>
          </a:p>
          <a:p>
            <a:pPr lvl="2"/>
            <a:r>
              <a:rPr lang="en-US" dirty="0"/>
              <a:t>Networking for Partnerships</a:t>
            </a:r>
          </a:p>
          <a:p>
            <a:pPr lvl="3"/>
            <a:r>
              <a:rPr lang="en-US" dirty="0"/>
              <a:t>Airport</a:t>
            </a:r>
          </a:p>
          <a:p>
            <a:pPr lvl="3"/>
            <a:r>
              <a:rPr lang="en-US" dirty="0"/>
              <a:t>Fueling Services</a:t>
            </a:r>
          </a:p>
          <a:p>
            <a:pPr lvl="3"/>
            <a:r>
              <a:rPr lang="en-US" dirty="0"/>
              <a:t>Dock</a:t>
            </a:r>
          </a:p>
          <a:p>
            <a:pPr lvl="3"/>
            <a:r>
              <a:rPr lang="en-US" dirty="0"/>
              <a:t>Education</a:t>
            </a:r>
          </a:p>
          <a:p>
            <a:pPr lvl="3"/>
            <a:r>
              <a:rPr lang="en-US" dirty="0"/>
              <a:t>Community Health &amp; Wellness Services</a:t>
            </a:r>
          </a:p>
          <a:p>
            <a:pPr lvl="3"/>
            <a:r>
              <a:rPr lang="en-US" dirty="0"/>
              <a:t>Community Involvement</a:t>
            </a:r>
          </a:p>
          <a:p>
            <a:pPr lvl="4"/>
            <a:r>
              <a:rPr lang="en-US" dirty="0"/>
              <a:t>Community Investment</a:t>
            </a:r>
          </a:p>
        </p:txBody>
      </p:sp>
    </p:spTree>
    <p:extLst>
      <p:ext uri="{BB962C8B-B14F-4D97-AF65-F5344CB8AC3E}">
        <p14:creationId xmlns:p14="http://schemas.microsoft.com/office/powerpoint/2010/main" val="3941902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  <p:pic>
        <p:nvPicPr>
          <p:cNvPr id="4" name="Picture 3" descr="A picture containing indoor, keyboard, computer, toilet&#10;&#10;Description automatically generated">
            <a:extLst>
              <a:ext uri="{FF2B5EF4-FFF2-40B4-BE49-F238E27FC236}">
                <a16:creationId xmlns:a16="http://schemas.microsoft.com/office/drawing/2014/main" id="{446C1A84-3B03-9C43-9D48-EEB8512C4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180" y="2115702"/>
            <a:ext cx="7863840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11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80323" y="2613515"/>
            <a:ext cx="4577477" cy="1630970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/>
              <a:t>Description of Cold Bay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Presenter:</a:t>
            </a:r>
          </a:p>
        </p:txBody>
      </p:sp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8D5E5126-71D3-7146-BDF7-F7404AC5F21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4" b="59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641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community demographics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0321" y="2206243"/>
            <a:ext cx="10294182" cy="3867986"/>
          </a:xfrm>
        </p:spPr>
        <p:txBody>
          <a:bodyPr>
            <a:normAutofit/>
          </a:bodyPr>
          <a:lstStyle/>
          <a:p>
            <a:r>
              <a:rPr lang="en-US" dirty="0"/>
              <a:t>Population </a:t>
            </a:r>
          </a:p>
          <a:p>
            <a:pPr lvl="1"/>
            <a:r>
              <a:rPr lang="en-US" dirty="0"/>
              <a:t>Number of households </a:t>
            </a:r>
          </a:p>
          <a:p>
            <a:pPr lvl="2"/>
            <a:r>
              <a:rPr lang="en-US" dirty="0"/>
              <a:t>15% Reduction in Population over the last 3 years</a:t>
            </a:r>
          </a:p>
          <a:p>
            <a:pPr lvl="2"/>
            <a:r>
              <a:rPr lang="en-US" dirty="0"/>
              <a:t>50% Reduction in Population over the last 8 years</a:t>
            </a:r>
          </a:p>
          <a:p>
            <a:r>
              <a:rPr lang="en-US" dirty="0"/>
              <a:t>Industries </a:t>
            </a:r>
          </a:p>
          <a:p>
            <a:pPr lvl="1"/>
            <a:r>
              <a:rPr lang="en-US" dirty="0"/>
              <a:t>Government (Izembek/FAA/NOAA/State D.O.T)</a:t>
            </a:r>
          </a:p>
          <a:p>
            <a:pPr lvl="1"/>
            <a:r>
              <a:rPr lang="en-US" dirty="0"/>
              <a:t>Airlines (Pen Air/Grant </a:t>
            </a:r>
            <a:r>
              <a:rPr lang="en-US" dirty="0" err="1"/>
              <a:t>Avaition</a:t>
            </a:r>
            <a:r>
              <a:rPr lang="en-US" dirty="0"/>
              <a:t>/Private Airlines)</a:t>
            </a:r>
          </a:p>
          <a:p>
            <a:pPr lvl="1"/>
            <a:r>
              <a:rPr lang="en-US" dirty="0"/>
              <a:t>Frosty Fuels</a:t>
            </a:r>
          </a:p>
          <a:p>
            <a:pPr lvl="1"/>
            <a:r>
              <a:rPr lang="en-US" dirty="0"/>
              <a:t>Lodges &amp; Guide Services </a:t>
            </a:r>
          </a:p>
        </p:txBody>
      </p:sp>
    </p:spTree>
    <p:extLst>
      <p:ext uri="{BB962C8B-B14F-4D97-AF65-F5344CB8AC3E}">
        <p14:creationId xmlns:p14="http://schemas.microsoft.com/office/powerpoint/2010/main" val="3224616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Health Factors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Communication and Connectivity</a:t>
            </a:r>
          </a:p>
          <a:p>
            <a:pPr>
              <a:lnSpc>
                <a:spcPct val="100000"/>
              </a:lnSpc>
            </a:pPr>
            <a:r>
              <a:rPr lang="en-US" dirty="0"/>
              <a:t>Transportation</a:t>
            </a:r>
          </a:p>
          <a:p>
            <a:pPr>
              <a:lnSpc>
                <a:spcPct val="100000"/>
              </a:lnSpc>
            </a:pPr>
            <a:r>
              <a:rPr lang="en-US" dirty="0"/>
              <a:t>Housing</a:t>
            </a:r>
          </a:p>
          <a:p>
            <a:pPr>
              <a:lnSpc>
                <a:spcPct val="100000"/>
              </a:lnSpc>
            </a:pPr>
            <a:r>
              <a:rPr lang="en-US" dirty="0"/>
              <a:t>Employment </a:t>
            </a:r>
          </a:p>
          <a:p>
            <a:pPr>
              <a:lnSpc>
                <a:spcPct val="100000"/>
              </a:lnSpc>
            </a:pPr>
            <a:r>
              <a:rPr lang="en-US" dirty="0"/>
              <a:t>Environmental Hazards</a:t>
            </a:r>
          </a:p>
          <a:p>
            <a:pPr>
              <a:lnSpc>
                <a:spcPct val="100000"/>
              </a:lnSpc>
            </a:pPr>
            <a:r>
              <a:rPr lang="en-US" dirty="0"/>
              <a:t>Health System </a:t>
            </a:r>
          </a:p>
          <a:p>
            <a:pPr>
              <a:lnSpc>
                <a:spcPct val="100000"/>
              </a:lnSpc>
            </a:pPr>
            <a:r>
              <a:rPr lang="en-US" dirty="0"/>
              <a:t>Public Safety </a:t>
            </a:r>
          </a:p>
          <a:p>
            <a:pPr>
              <a:lnSpc>
                <a:spcPct val="100000"/>
              </a:lnSpc>
            </a:pPr>
            <a:r>
              <a:rPr lang="en-US" dirty="0"/>
              <a:t>Community Characteristics 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 marL="457200" lvl="1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030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and Connectivity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Phone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Unreliable Cell Service</a:t>
            </a:r>
          </a:p>
          <a:p>
            <a:pPr>
              <a:lnSpc>
                <a:spcPct val="100000"/>
              </a:lnSpc>
            </a:pPr>
            <a:r>
              <a:rPr lang="en-US" dirty="0"/>
              <a:t>Internet/television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Costly Internet Services &amp; Slow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Satellite TV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Limited, No Local Station Availability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Mail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Unreliable Service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457200" lvl="1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381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Local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Roads</a:t>
            </a:r>
          </a:p>
          <a:p>
            <a:pPr>
              <a:lnSpc>
                <a:spcPct val="100000"/>
              </a:lnSpc>
            </a:pPr>
            <a:r>
              <a:rPr lang="en-US" dirty="0"/>
              <a:t>Air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Aircraft Ground Supports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Capitalize on Existing Infrastructure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Emphasize HUB Status</a:t>
            </a:r>
          </a:p>
          <a:p>
            <a:pPr>
              <a:lnSpc>
                <a:spcPct val="100000"/>
              </a:lnSpc>
            </a:pPr>
            <a:r>
              <a:rPr lang="en-US" dirty="0"/>
              <a:t>Marine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Understanding Current Dock Critical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Dock Replacement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Feasibility Study for Breakwater &amp; Harbor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Ferry Limitations (State Dependent)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Inability to Service Barges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 marL="457200" lvl="1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59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Housing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Age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Dated &amp; Old Moved FAA Housing</a:t>
            </a:r>
          </a:p>
          <a:p>
            <a:pPr>
              <a:lnSpc>
                <a:spcPct val="100000"/>
              </a:lnSpc>
            </a:pPr>
            <a:r>
              <a:rPr lang="en-US" dirty="0"/>
              <a:t>Availability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Limited Individual Ownerships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Land Ownership Determination 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 marL="457200" lvl="1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765E60-C379-444A-9F45-A0A9E881058F}"/>
              </a:ext>
            </a:extLst>
          </p:cNvPr>
          <p:cNvSpPr txBox="1"/>
          <p:nvPr/>
        </p:nvSpPr>
        <p:spPr>
          <a:xfrm>
            <a:off x="6225702" y="12645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231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 &amp; Employment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Employment Rate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Declining – Due to Government Cuts</a:t>
            </a:r>
          </a:p>
          <a:p>
            <a:pPr>
              <a:lnSpc>
                <a:spcPct val="100000"/>
              </a:lnSpc>
            </a:pPr>
            <a:r>
              <a:rPr lang="en-US" dirty="0"/>
              <a:t>Employment Climate 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Open Positions – Remain Unfilled</a:t>
            </a:r>
          </a:p>
          <a:p>
            <a:pPr lvl="3">
              <a:lnSpc>
                <a:spcPct val="100000"/>
              </a:lnSpc>
            </a:pPr>
            <a:r>
              <a:rPr lang="en-US" dirty="0"/>
              <a:t>Causing Slope Town Situation</a:t>
            </a:r>
          </a:p>
          <a:p>
            <a:pPr lvl="3">
              <a:lnSpc>
                <a:spcPct val="100000"/>
              </a:lnSpc>
            </a:pPr>
            <a:r>
              <a:rPr lang="en-US" dirty="0"/>
              <a:t>19 Rotational  People Currently per Month</a:t>
            </a:r>
          </a:p>
          <a:p>
            <a:pPr>
              <a:lnSpc>
                <a:spcPct val="100000"/>
              </a:lnSpc>
            </a:pPr>
            <a:r>
              <a:rPr lang="en-US" dirty="0"/>
              <a:t>New industries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Interest in the Community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Lack of Infrastructure &amp; Costs to Develop Unrealistic to Business Plans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765E60-C379-444A-9F45-A0A9E881058F}"/>
              </a:ext>
            </a:extLst>
          </p:cNvPr>
          <p:cNvSpPr txBox="1"/>
          <p:nvPr/>
        </p:nvSpPr>
        <p:spPr>
          <a:xfrm>
            <a:off x="6225702" y="12645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63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Hazards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List known hazards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2015 Frosty Fuels: Fuel Dock Spill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Abandoned Structures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State Fire Station – Asbestos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School Building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Old Dilapidated Structures</a:t>
            </a:r>
          </a:p>
          <a:p>
            <a:pPr>
              <a:lnSpc>
                <a:spcPct val="100000"/>
              </a:lnSpc>
            </a:pPr>
            <a:r>
              <a:rPr lang="en-US" dirty="0"/>
              <a:t>List possible hazards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Volcano Eruption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Earthquakes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Tsunami </a:t>
            </a:r>
          </a:p>
          <a:p>
            <a:pPr>
              <a:lnSpc>
                <a:spcPct val="100000"/>
              </a:lnSpc>
            </a:pPr>
            <a:r>
              <a:rPr lang="en-US" dirty="0"/>
              <a:t>Describe actions taken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Working with Frosty Fuels &amp; DEC on Clean-Up Processes  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765E60-C379-444A-9F45-A0A9E881058F}"/>
              </a:ext>
            </a:extLst>
          </p:cNvPr>
          <p:cNvSpPr txBox="1"/>
          <p:nvPr/>
        </p:nvSpPr>
        <p:spPr>
          <a:xfrm>
            <a:off x="6225702" y="12645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3539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2065</TotalTime>
  <Words>556</Words>
  <Application>Microsoft Office PowerPoint</Application>
  <PresentationFormat>Widescreen</PresentationFormat>
  <Paragraphs>148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Helvetica</vt:lpstr>
      <vt:lpstr>Trebuchet MS</vt:lpstr>
      <vt:lpstr>Berlin</vt:lpstr>
      <vt:lpstr>Cold Bay</vt:lpstr>
      <vt:lpstr>Introduction</vt:lpstr>
      <vt:lpstr>General community demographics </vt:lpstr>
      <vt:lpstr>Community Health Factors </vt:lpstr>
      <vt:lpstr>Communication and Connectivity  </vt:lpstr>
      <vt:lpstr>Transportation </vt:lpstr>
      <vt:lpstr> Housing</vt:lpstr>
      <vt:lpstr>Economy &amp; Employment </vt:lpstr>
      <vt:lpstr>Environmental Hazards  </vt:lpstr>
      <vt:lpstr>Health System  </vt:lpstr>
      <vt:lpstr>Public Safety  </vt:lpstr>
      <vt:lpstr>Community Characteristics  </vt:lpstr>
      <vt:lpstr>Top Assets of Cold Bay</vt:lpstr>
      <vt:lpstr>Top Threats to Cold Bay</vt:lpstr>
      <vt:lpstr>Priority Goals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</dc:creator>
  <cp:lastModifiedBy>Laura Tanis</cp:lastModifiedBy>
  <cp:revision>45</cp:revision>
  <dcterms:created xsi:type="dcterms:W3CDTF">2017-10-04T15:08:50Z</dcterms:created>
  <dcterms:modified xsi:type="dcterms:W3CDTF">2019-01-03T19:18:05Z</dcterms:modified>
</cp:coreProperties>
</file>