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6" r:id="rId2"/>
    <p:sldId id="258" r:id="rId3"/>
    <p:sldId id="278" r:id="rId4"/>
    <p:sldId id="271" r:id="rId5"/>
    <p:sldId id="267" r:id="rId6"/>
    <p:sldId id="272" r:id="rId7"/>
    <p:sldId id="273" r:id="rId8"/>
    <p:sldId id="279" r:id="rId9"/>
    <p:sldId id="275" r:id="rId10"/>
    <p:sldId id="276" r:id="rId11"/>
    <p:sldId id="280" r:id="rId12"/>
    <p:sldId id="259" r:id="rId13"/>
    <p:sldId id="260" r:id="rId14"/>
    <p:sldId id="281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E7E"/>
    <a:srgbClr val="608A97"/>
    <a:srgbClr val="4F2D2F"/>
    <a:srgbClr val="75A7B5"/>
    <a:srgbClr val="8CC5D5"/>
    <a:srgbClr val="ACDAEA"/>
    <a:srgbClr val="A3CEDC"/>
    <a:srgbClr val="9DE0F2"/>
    <a:srgbClr val="55B1C8"/>
    <a:srgbClr val="FFF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4"/>
    <p:restoredTop sz="86418"/>
  </p:normalViewPr>
  <p:slideViewPr>
    <p:cSldViewPr snapToGrid="0" snapToObjects="1" showGuides="1">
      <p:cViewPr varScale="1">
        <p:scale>
          <a:sx n="95" d="100"/>
          <a:sy n="95" d="100"/>
        </p:scale>
        <p:origin x="48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2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9A19-4FE6-E049-92BA-1EF8BEDE5CEF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FF02E-654F-AC46-AD4F-DDF08B4FD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7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FF02E-654F-AC46-AD4F-DDF08B4FDA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7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FF02E-654F-AC46-AD4F-DDF08B4FDA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22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FF02E-654F-AC46-AD4F-DDF08B4FDA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53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FF02E-654F-AC46-AD4F-DDF08B4FDA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1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FF02E-654F-AC46-AD4F-DDF08B4FDA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4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FF02E-654F-AC46-AD4F-DDF08B4FDA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0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led goals as well as community vision </a:t>
            </a:r>
          </a:p>
          <a:p>
            <a:r>
              <a:rPr lang="en-US" dirty="0"/>
              <a:t>Legislative advocacy needs identified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DFF4C-F9F2-D347-A1E6-05FE676AC5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7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tint val="96000"/>
                <a:shade val="100000"/>
                <a:hueMod val="270000"/>
                <a:satMod val="200000"/>
                <a:lumMod val="128000"/>
              </a:schemeClr>
            </a:gs>
            <a:gs pos="84000">
              <a:srgbClr val="55B1C8"/>
            </a:gs>
            <a:gs pos="51000">
              <a:schemeClr val="accent3">
                <a:lumMod val="20000"/>
                <a:lumOff val="80000"/>
              </a:schemeClr>
            </a:gs>
            <a:gs pos="100000">
              <a:srgbClr val="223E7E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rgbClr val="22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608A97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557693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57491" cy="1080938"/>
          </a:xfrm>
        </p:spPr>
        <p:txBody>
          <a:bodyPr/>
          <a:lstStyle>
            <a:lvl1pPr>
              <a:defRPr>
                <a:solidFill>
                  <a:srgbClr val="223E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06243"/>
            <a:ext cx="10294182" cy="3867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113872"/>
            <a:ext cx="5303520" cy="3944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273" y="2113872"/>
            <a:ext cx="5303520" cy="3944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530352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1" y="3030008"/>
            <a:ext cx="5303520" cy="29061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4613" y="2336873"/>
            <a:ext cx="5303520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4613" y="3030008"/>
            <a:ext cx="5303520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781" y="2336873"/>
            <a:ext cx="658086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2336872"/>
            <a:ext cx="41274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39834" y="2336874"/>
            <a:ext cx="6137124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457747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hueMod val="270000"/>
                <a:satMod val="200000"/>
                <a:lumMod val="128000"/>
              </a:schemeClr>
            </a:gs>
            <a:gs pos="84000">
              <a:srgbClr val="55B1C8"/>
            </a:gs>
            <a:gs pos="51000">
              <a:schemeClr val="accent3">
                <a:lumMod val="20000"/>
                <a:lumOff val="80000"/>
              </a:schemeClr>
            </a:gs>
            <a:gs pos="100000">
              <a:srgbClr val="00206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90097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1916366"/>
            <a:ext cx="10294182" cy="4169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049" y="46128"/>
            <a:ext cx="1463040" cy="1427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1" y="6288966"/>
            <a:ext cx="640080" cy="468164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67885"/>
            <a:ext cx="12192000" cy="0"/>
          </a:xfrm>
          <a:prstGeom prst="line">
            <a:avLst/>
          </a:prstGeom>
          <a:ln w="38100">
            <a:solidFill>
              <a:srgbClr val="55B1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206765"/>
            <a:ext cx="12192000" cy="0"/>
          </a:xfrm>
          <a:prstGeom prst="line">
            <a:avLst/>
          </a:prstGeom>
          <a:ln w="38100">
            <a:solidFill>
              <a:srgbClr val="22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11316078" y="1548774"/>
            <a:ext cx="206101" cy="209862"/>
          </a:xfrm>
          <a:prstGeom prst="rect">
            <a:avLst/>
          </a:prstGeom>
          <a:gradFill flip="none" rotWithShape="1">
            <a:gsLst>
              <a:gs pos="0">
                <a:srgbClr val="223E7E"/>
              </a:gs>
              <a:gs pos="50000">
                <a:srgbClr val="55B1C8"/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593931" y="1548774"/>
            <a:ext cx="206101" cy="209862"/>
          </a:xfrm>
          <a:prstGeom prst="rect">
            <a:avLst/>
          </a:prstGeom>
          <a:gradFill flip="none" rotWithShape="1">
            <a:gsLst>
              <a:gs pos="0">
                <a:srgbClr val="223E7E"/>
              </a:gs>
              <a:gs pos="50000">
                <a:srgbClr val="55B1C8"/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863754" y="1548774"/>
            <a:ext cx="206101" cy="209862"/>
          </a:xfrm>
          <a:prstGeom prst="rect">
            <a:avLst/>
          </a:prstGeom>
          <a:gradFill flip="none" rotWithShape="1">
            <a:gsLst>
              <a:gs pos="0">
                <a:srgbClr val="223E7E"/>
              </a:gs>
              <a:gs pos="50000">
                <a:srgbClr val="55B1C8"/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5FE3F6-40AF-3D4D-AD89-BA6F22342D18}"/>
              </a:ext>
            </a:extLst>
          </p:cNvPr>
          <p:cNvSpPr>
            <a:spLocks noChangeAspect="1"/>
          </p:cNvSpPr>
          <p:nvPr userDrawn="1"/>
        </p:nvSpPr>
        <p:spPr>
          <a:xfrm>
            <a:off x="820403" y="6406872"/>
            <a:ext cx="91440" cy="93109"/>
          </a:xfrm>
          <a:prstGeom prst="rect">
            <a:avLst/>
          </a:prstGeom>
          <a:gradFill flip="none" rotWithShape="1">
            <a:gsLst>
              <a:gs pos="0">
                <a:srgbClr val="223E7E"/>
              </a:gs>
              <a:gs pos="50000">
                <a:srgbClr val="55B1C8"/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1DA9A7-BF27-7644-BF95-683DDAB4BA47}"/>
              </a:ext>
            </a:extLst>
          </p:cNvPr>
          <p:cNvSpPr>
            <a:spLocks noChangeAspect="1"/>
          </p:cNvSpPr>
          <p:nvPr userDrawn="1"/>
        </p:nvSpPr>
        <p:spPr>
          <a:xfrm>
            <a:off x="820403" y="6530715"/>
            <a:ext cx="91440" cy="93109"/>
          </a:xfrm>
          <a:prstGeom prst="rect">
            <a:avLst/>
          </a:prstGeom>
          <a:gradFill flip="none" rotWithShape="1">
            <a:gsLst>
              <a:gs pos="0">
                <a:srgbClr val="223E7E"/>
              </a:gs>
              <a:gs pos="50000">
                <a:srgbClr val="55B1C8"/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3DEBCD-71BA-D648-AFEA-BA8BE3C709D3}"/>
              </a:ext>
            </a:extLst>
          </p:cNvPr>
          <p:cNvSpPr>
            <a:spLocks noChangeAspect="1"/>
          </p:cNvSpPr>
          <p:nvPr userDrawn="1"/>
        </p:nvSpPr>
        <p:spPr>
          <a:xfrm>
            <a:off x="820403" y="6654559"/>
            <a:ext cx="91440" cy="93109"/>
          </a:xfrm>
          <a:prstGeom prst="rect">
            <a:avLst/>
          </a:prstGeom>
          <a:gradFill flip="none" rotWithShape="1">
            <a:gsLst>
              <a:gs pos="0">
                <a:srgbClr val="223E7E"/>
              </a:gs>
              <a:gs pos="50000">
                <a:srgbClr val="55B1C8"/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7" r:id="rId10"/>
    <p:sldLayoutId id="2147483668" r:id="rId11"/>
    <p:sldLayoutId id="214748365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23E7E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23E7E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23E7E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23E7E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23E7E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23E7E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0D93-0119-CA4F-9D3B-BC550DFA1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Akutan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32FCB-6699-EA47-ABB6-175BC9A4A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Vision Navigation Strategic Planning Presentation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8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System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Access to medical transportation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Emergent air (Coast Guard)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Non emergent- Very expensive, long trip </a:t>
            </a:r>
          </a:p>
          <a:p>
            <a:pPr>
              <a:lnSpc>
                <a:spcPct val="100000"/>
              </a:lnSpc>
            </a:pPr>
            <a:r>
              <a:rPr lang="en-US" dirty="0"/>
              <a:t>Available auxiliary care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Must transport to get virtually all auxiliary care</a:t>
            </a:r>
          </a:p>
          <a:p>
            <a:pPr>
              <a:lnSpc>
                <a:spcPct val="100000"/>
              </a:lnSpc>
            </a:pPr>
            <a:r>
              <a:rPr lang="en-US" dirty="0"/>
              <a:t>Clinic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Yes, with mid level (PA) care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65E60-C379-444A-9F45-A0A9E881058F}"/>
              </a:ext>
            </a:extLst>
          </p:cNvPr>
          <p:cNvSpPr txBox="1"/>
          <p:nvPr/>
        </p:nvSpPr>
        <p:spPr>
          <a:xfrm>
            <a:off x="6225702" y="12645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5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Characteristics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Access to food, goods, services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Comes out of Seattle by freighter  </a:t>
            </a:r>
          </a:p>
          <a:p>
            <a:pPr>
              <a:lnSpc>
                <a:spcPct val="100000"/>
              </a:lnSpc>
            </a:pPr>
            <a:r>
              <a:rPr lang="en-US" dirty="0"/>
              <a:t>Activities and events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Seasonal events, community supported (City, Corporation, Tribe, Trident, Church)</a:t>
            </a:r>
          </a:p>
          <a:p>
            <a:pPr>
              <a:lnSpc>
                <a:spcPct val="100000"/>
              </a:lnSpc>
            </a:pPr>
            <a:r>
              <a:rPr lang="en-US" dirty="0"/>
              <a:t>Civic participation (voters, engagement in local government, etc.)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Generally good participation in </a:t>
            </a:r>
            <a:r>
              <a:rPr lang="en-US" dirty="0" err="1"/>
              <a:t>voiting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School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19 students in the school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65E60-C379-444A-9F45-A0A9E881058F}"/>
              </a:ext>
            </a:extLst>
          </p:cNvPr>
          <p:cNvSpPr txBox="1"/>
          <p:nvPr/>
        </p:nvSpPr>
        <p:spPr>
          <a:xfrm>
            <a:off x="6225702" y="12645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1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Assets of </a:t>
            </a:r>
            <a:r>
              <a:rPr lang="en-US" dirty="0" err="1"/>
              <a:t>Akutan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Trident </a:t>
            </a:r>
          </a:p>
          <a:p>
            <a:r>
              <a:rPr lang="en-US" dirty="0"/>
              <a:t>Airport</a:t>
            </a:r>
          </a:p>
          <a:p>
            <a:r>
              <a:rPr lang="en-US" dirty="0"/>
              <a:t>Hydro power</a:t>
            </a:r>
          </a:p>
          <a:p>
            <a:r>
              <a:rPr lang="en-US" dirty="0"/>
              <a:t>Boat Harbor</a:t>
            </a:r>
          </a:p>
          <a:p>
            <a:r>
              <a:rPr lang="en-US" dirty="0"/>
              <a:t>Bayview Hotel</a:t>
            </a:r>
          </a:p>
          <a:p>
            <a:r>
              <a:rPr lang="en-US" dirty="0"/>
              <a:t>Clinic</a:t>
            </a:r>
          </a:p>
          <a:p>
            <a:r>
              <a:rPr lang="en-US" dirty="0"/>
              <a:t>City/People (community)</a:t>
            </a:r>
          </a:p>
          <a:p>
            <a:r>
              <a:rPr lang="en-US" dirty="0"/>
              <a:t>Day care</a:t>
            </a:r>
          </a:p>
          <a:p>
            <a:r>
              <a:rPr lang="en-US" dirty="0"/>
              <a:t>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Threats to </a:t>
            </a:r>
            <a:r>
              <a:rPr lang="en-US" dirty="0" err="1"/>
              <a:t>Akutan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School closing</a:t>
            </a:r>
          </a:p>
          <a:p>
            <a:pPr>
              <a:lnSpc>
                <a:spcPct val="120000"/>
              </a:lnSpc>
            </a:pPr>
            <a:r>
              <a:rPr lang="en-US" dirty="0"/>
              <a:t>Natural/environmental (climate change, volcano, safe water)</a:t>
            </a:r>
          </a:p>
          <a:p>
            <a:pPr>
              <a:lnSpc>
                <a:spcPct val="120000"/>
              </a:lnSpc>
            </a:pPr>
            <a:r>
              <a:rPr lang="en-US" dirty="0"/>
              <a:t>No day care</a:t>
            </a:r>
          </a:p>
          <a:p>
            <a:pPr>
              <a:lnSpc>
                <a:spcPct val="120000"/>
              </a:lnSpc>
            </a:pPr>
            <a:r>
              <a:rPr lang="en-US" dirty="0"/>
              <a:t>Financial/Fiscal (cost of fuel, loss of PCE, loss of APIA energy assistance)</a:t>
            </a:r>
          </a:p>
          <a:p>
            <a:pPr>
              <a:lnSpc>
                <a:spcPct val="120000"/>
              </a:lnSpc>
            </a:pPr>
            <a:r>
              <a:rPr lang="en-US" dirty="0"/>
              <a:t>Loss of transportation (airport, flights)</a:t>
            </a:r>
          </a:p>
          <a:p>
            <a:pPr>
              <a:lnSpc>
                <a:spcPct val="120000"/>
              </a:lnSpc>
            </a:pPr>
            <a:r>
              <a:rPr lang="en-US" dirty="0"/>
              <a:t>Fisheries decline/Trident closing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8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Strategic Initiatives led by </a:t>
            </a:r>
            <a:r>
              <a:rPr lang="en-US" dirty="0" err="1"/>
              <a:t>Akutan</a:t>
            </a:r>
            <a:r>
              <a:rPr lang="en-US" dirty="0"/>
              <a:t>:</a:t>
            </a:r>
          </a:p>
          <a:p>
            <a:pPr>
              <a:lnSpc>
                <a:spcPct val="130000"/>
              </a:lnSpc>
            </a:pPr>
            <a:r>
              <a:rPr lang="en-US" dirty="0"/>
              <a:t>Continue harbor </a:t>
            </a:r>
            <a:r>
              <a:rPr lang="en-US" dirty="0" err="1"/>
              <a:t>devlopment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Workforce development </a:t>
            </a:r>
          </a:p>
          <a:p>
            <a:pPr>
              <a:lnSpc>
                <a:spcPct val="130000"/>
              </a:lnSpc>
            </a:pPr>
            <a:r>
              <a:rPr lang="en-US" dirty="0"/>
              <a:t>More Housing </a:t>
            </a:r>
          </a:p>
          <a:p>
            <a:pPr>
              <a:lnSpc>
                <a:spcPct val="130000"/>
              </a:lnSpc>
            </a:pPr>
            <a:r>
              <a:rPr lang="en-US" dirty="0"/>
              <a:t>Decent and affordable internet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6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pic>
        <p:nvPicPr>
          <p:cNvPr id="4" name="Picture 3" descr="A picture containing indoor, keyboard, computer, toilet&#10;&#10;Description automatically generated">
            <a:extLst>
              <a:ext uri="{FF2B5EF4-FFF2-40B4-BE49-F238E27FC236}">
                <a16:creationId xmlns:a16="http://schemas.microsoft.com/office/drawing/2014/main" id="{446C1A84-3B03-9C43-9D48-EEB8512C4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80" y="2115702"/>
            <a:ext cx="786384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1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0323" y="2613515"/>
            <a:ext cx="4577477" cy="1630970"/>
          </a:xfrm>
        </p:spPr>
        <p:txBody>
          <a:bodyPr>
            <a:normAutofit/>
          </a:bodyPr>
          <a:lstStyle/>
          <a:p>
            <a:r>
              <a:rPr lang="en-US" sz="2400" dirty="0"/>
              <a:t>Presenter:  Tuna Scanlan</a:t>
            </a:r>
          </a:p>
          <a:p>
            <a:r>
              <a:rPr lang="en-US" sz="2400" dirty="0"/>
              <a:t>Farha Karim </a:t>
            </a: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51B86335-21BB-B449-B439-DDEC8406D6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7" b="109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641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community demographics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Population </a:t>
            </a:r>
          </a:p>
          <a:p>
            <a:pPr lvl="1"/>
            <a:r>
              <a:rPr lang="en-US" dirty="0"/>
              <a:t>90 </a:t>
            </a:r>
          </a:p>
          <a:p>
            <a:pPr lvl="1"/>
            <a:r>
              <a:rPr lang="en-US" dirty="0"/>
              <a:t>39 households </a:t>
            </a:r>
          </a:p>
          <a:p>
            <a:pPr lvl="1"/>
            <a:r>
              <a:rPr lang="en-US" dirty="0"/>
              <a:t>1200 seasonal workers (300 call home)</a:t>
            </a:r>
          </a:p>
          <a:p>
            <a:r>
              <a:rPr lang="en-US" dirty="0"/>
              <a:t>Industries </a:t>
            </a:r>
          </a:p>
          <a:p>
            <a:pPr lvl="1"/>
            <a:r>
              <a:rPr lang="en-US" dirty="0"/>
              <a:t>Fishing</a:t>
            </a:r>
          </a:p>
          <a:p>
            <a:pPr lvl="1"/>
            <a:r>
              <a:rPr lang="en-US" dirty="0"/>
              <a:t>Fish processing</a:t>
            </a:r>
          </a:p>
          <a:p>
            <a:r>
              <a:rPr lang="en-US" dirty="0"/>
              <a:t>General Infrastructure overview</a:t>
            </a:r>
          </a:p>
          <a:p>
            <a:pPr lvl="1"/>
            <a:r>
              <a:rPr lang="en-US" dirty="0"/>
              <a:t>New water impoundment</a:t>
            </a:r>
          </a:p>
          <a:p>
            <a:pPr lvl="1"/>
            <a:r>
              <a:rPr lang="en-US" dirty="0"/>
              <a:t>New power system at new harbor</a:t>
            </a:r>
          </a:p>
          <a:p>
            <a:pPr lvl="1"/>
            <a:r>
              <a:rPr lang="en-US" dirty="0" err="1"/>
              <a:t>Akun</a:t>
            </a:r>
            <a:r>
              <a:rPr lang="en-US" dirty="0"/>
              <a:t> breakwater in progress (Borough project)</a:t>
            </a:r>
          </a:p>
          <a:p>
            <a:pPr lvl="1"/>
            <a:r>
              <a:rPr lang="en-US" dirty="0"/>
              <a:t>Harbor road (shovel ready, in STIP and IRT )</a:t>
            </a:r>
          </a:p>
          <a:p>
            <a:pPr lvl="1"/>
            <a:r>
              <a:rPr lang="en-US" dirty="0"/>
              <a:t>New duplex complex completed (VPSO, Health Care)</a:t>
            </a:r>
          </a:p>
          <a:p>
            <a:r>
              <a:rPr lang="en-US" dirty="0"/>
              <a:t>General community condition overview</a:t>
            </a:r>
          </a:p>
          <a:p>
            <a:pPr lvl="1"/>
            <a:r>
              <a:rPr lang="en-US" dirty="0"/>
              <a:t>19 students in the school</a:t>
            </a:r>
          </a:p>
          <a:p>
            <a:pPr lvl="1"/>
            <a:r>
              <a:rPr lang="en-US" dirty="0"/>
              <a:t>Harbor continues to develop </a:t>
            </a:r>
          </a:p>
          <a:p>
            <a:pPr lvl="1"/>
            <a:r>
              <a:rPr lang="en-US" dirty="0"/>
              <a:t>Community newsletter started (Quarterly)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6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Health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Communication and Connectivity</a:t>
            </a:r>
          </a:p>
          <a:p>
            <a:pPr>
              <a:lnSpc>
                <a:spcPct val="100000"/>
              </a:lnSpc>
            </a:pPr>
            <a:r>
              <a:rPr lang="en-US" dirty="0"/>
              <a:t>Transportation</a:t>
            </a:r>
          </a:p>
          <a:p>
            <a:pPr>
              <a:lnSpc>
                <a:spcPct val="100000"/>
              </a:lnSpc>
            </a:pPr>
            <a:r>
              <a:rPr lang="en-US" dirty="0"/>
              <a:t>Housing</a:t>
            </a:r>
          </a:p>
          <a:p>
            <a:pPr>
              <a:lnSpc>
                <a:spcPct val="100000"/>
              </a:lnSpc>
            </a:pPr>
            <a:r>
              <a:rPr lang="en-US" dirty="0"/>
              <a:t>Employment </a:t>
            </a:r>
          </a:p>
          <a:p>
            <a:pPr>
              <a:lnSpc>
                <a:spcPct val="100000"/>
              </a:lnSpc>
            </a:pPr>
            <a:r>
              <a:rPr lang="en-US" dirty="0"/>
              <a:t>Environmental Hazards</a:t>
            </a:r>
          </a:p>
          <a:p>
            <a:pPr>
              <a:lnSpc>
                <a:spcPct val="100000"/>
              </a:lnSpc>
            </a:pPr>
            <a:r>
              <a:rPr lang="en-US" dirty="0"/>
              <a:t>Health System </a:t>
            </a:r>
          </a:p>
          <a:p>
            <a:pPr>
              <a:lnSpc>
                <a:spcPct val="100000"/>
              </a:lnSpc>
            </a:pPr>
            <a:r>
              <a:rPr lang="en-US" dirty="0"/>
              <a:t>Public Safety </a:t>
            </a:r>
          </a:p>
          <a:p>
            <a:pPr>
              <a:lnSpc>
                <a:spcPct val="100000"/>
              </a:lnSpc>
            </a:pPr>
            <a:r>
              <a:rPr lang="en-US" dirty="0"/>
              <a:t>Community Characteristics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1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and Connectivity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Phone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People are going back to land lines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New competitor Optimera </a:t>
            </a:r>
          </a:p>
          <a:p>
            <a:pPr>
              <a:lnSpc>
                <a:spcPct val="100000"/>
              </a:lnSpc>
            </a:pPr>
            <a:r>
              <a:rPr lang="en-US" dirty="0"/>
              <a:t>Internet/television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New competitor Optimera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Still high cost, slow speed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GCI has left market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Fiber to Trident plan (GCI)</a:t>
            </a:r>
          </a:p>
          <a:p>
            <a:pPr>
              <a:lnSpc>
                <a:spcPct val="100000"/>
              </a:lnSpc>
            </a:pPr>
            <a:r>
              <a:rPr lang="en-US" dirty="0"/>
              <a:t>Mail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Service is adequate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Sling loads of Amazon deliveries</a:t>
            </a:r>
          </a:p>
          <a:p>
            <a:pPr>
              <a:lnSpc>
                <a:spcPct val="100000"/>
              </a:lnSpc>
            </a:pPr>
            <a:r>
              <a:rPr lang="en-US" dirty="0"/>
              <a:t>Radio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VHF still being used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1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Local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Walk and 4 wheeler </a:t>
            </a:r>
          </a:p>
          <a:p>
            <a:pPr>
              <a:lnSpc>
                <a:spcPct val="100000"/>
              </a:lnSpc>
            </a:pPr>
            <a:r>
              <a:rPr lang="en-US" dirty="0"/>
              <a:t>Air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Helicopter to </a:t>
            </a:r>
            <a:r>
              <a:rPr lang="en-US" dirty="0" err="1"/>
              <a:t>Akun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Fixed wing to Dutch Harbor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Very expensive ($400 </a:t>
            </a:r>
            <a:r>
              <a:rPr lang="en-US" dirty="0" err="1"/>
              <a:t>rt</a:t>
            </a:r>
            <a:r>
              <a:rPr lang="en-US" dirty="0"/>
              <a:t> one person to Dutch Harbor)</a:t>
            </a:r>
          </a:p>
          <a:p>
            <a:pPr>
              <a:lnSpc>
                <a:spcPct val="100000"/>
              </a:lnSpc>
            </a:pPr>
            <a:r>
              <a:rPr lang="en-US" dirty="0"/>
              <a:t>Marine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Early Borough planning for conventional vessel (approx. 50’ design complete)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Age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Most built in 80’s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 few more units built in the 90’s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Aleutian housing project</a:t>
            </a:r>
          </a:p>
          <a:p>
            <a:pPr>
              <a:lnSpc>
                <a:spcPct val="100000"/>
              </a:lnSpc>
            </a:pPr>
            <a:r>
              <a:rPr lang="en-US" dirty="0"/>
              <a:t>Availability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Hard to secure if new to the community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Key limiter in growth of community</a:t>
            </a:r>
          </a:p>
          <a:p>
            <a:pPr>
              <a:lnSpc>
                <a:spcPct val="100000"/>
              </a:lnSpc>
            </a:pPr>
            <a:r>
              <a:rPr lang="en-US" dirty="0"/>
              <a:t>General Description/overview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Approximately 45 single family units  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65E60-C379-444A-9F45-A0A9E881058F}"/>
              </a:ext>
            </a:extLst>
          </p:cNvPr>
          <p:cNvSpPr txBox="1"/>
          <p:nvPr/>
        </p:nvSpPr>
        <p:spPr>
          <a:xfrm>
            <a:off x="6225702" y="12645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5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&amp; Employment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Employment Rate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70% of employable population </a:t>
            </a:r>
          </a:p>
          <a:p>
            <a:pPr>
              <a:lnSpc>
                <a:spcPct val="100000"/>
              </a:lnSpc>
            </a:pPr>
            <a:r>
              <a:rPr lang="en-US" dirty="0"/>
              <a:t>Employment Climate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Majority of employees are part time work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Lack of diversity of employers </a:t>
            </a:r>
          </a:p>
          <a:p>
            <a:pPr>
              <a:lnSpc>
                <a:spcPct val="100000"/>
              </a:lnSpc>
            </a:pPr>
            <a:r>
              <a:rPr lang="en-US" dirty="0"/>
              <a:t>New industries 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Akutan</a:t>
            </a:r>
            <a:r>
              <a:rPr lang="en-US" dirty="0"/>
              <a:t> corporation is major land owner and must be involved in development</a:t>
            </a:r>
          </a:p>
          <a:p>
            <a:pPr>
              <a:lnSpc>
                <a:spcPct val="100000"/>
              </a:lnSpc>
            </a:pPr>
            <a:r>
              <a:rPr lang="en-US" dirty="0"/>
              <a:t>New small/large businesses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Looking for group to run renovated restaurant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APIDCA 6pack class 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65E60-C379-444A-9F45-A0A9E881058F}"/>
              </a:ext>
            </a:extLst>
          </p:cNvPr>
          <p:cNvSpPr txBox="1"/>
          <p:nvPr/>
        </p:nvSpPr>
        <p:spPr>
          <a:xfrm>
            <a:off x="6225702" y="12645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59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Hazards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List known hazards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Earthquake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Tsunami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Volcanic eruption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Industrial chemical spill/release</a:t>
            </a:r>
          </a:p>
          <a:p>
            <a:pPr>
              <a:lnSpc>
                <a:spcPct val="100000"/>
              </a:lnSpc>
            </a:pPr>
            <a:r>
              <a:rPr lang="en-US" dirty="0"/>
              <a:t>Describe actions taken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Fire drills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Search and rescue drills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EMS in place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Homeland Security Safety plan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65E60-C379-444A-9F45-A0A9E881058F}"/>
              </a:ext>
            </a:extLst>
          </p:cNvPr>
          <p:cNvSpPr txBox="1"/>
          <p:nvPr/>
        </p:nvSpPr>
        <p:spPr>
          <a:xfrm>
            <a:off x="6225702" y="12645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5250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494</TotalTime>
  <Words>537</Words>
  <Application>Microsoft Office PowerPoint</Application>
  <PresentationFormat>Widescreen</PresentationFormat>
  <Paragraphs>138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Trebuchet MS</vt:lpstr>
      <vt:lpstr>Berlin</vt:lpstr>
      <vt:lpstr>Akutan</vt:lpstr>
      <vt:lpstr>Introduction</vt:lpstr>
      <vt:lpstr>General community demographics </vt:lpstr>
      <vt:lpstr>Community Health Factors </vt:lpstr>
      <vt:lpstr>Communication and Connectivity  </vt:lpstr>
      <vt:lpstr>Transportation </vt:lpstr>
      <vt:lpstr> Housing</vt:lpstr>
      <vt:lpstr>Economy &amp; Employment </vt:lpstr>
      <vt:lpstr>Environmental Hazards  </vt:lpstr>
      <vt:lpstr>Health System  </vt:lpstr>
      <vt:lpstr>Community Characteristics  </vt:lpstr>
      <vt:lpstr>Top Assets of Akutan</vt:lpstr>
      <vt:lpstr>Top Threats to Akutan</vt:lpstr>
      <vt:lpstr>Priority Goals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</dc:creator>
  <cp:lastModifiedBy>Laura Tanis</cp:lastModifiedBy>
  <cp:revision>38</cp:revision>
  <dcterms:created xsi:type="dcterms:W3CDTF">2017-10-04T15:08:50Z</dcterms:created>
  <dcterms:modified xsi:type="dcterms:W3CDTF">2019-01-03T19:16:07Z</dcterms:modified>
</cp:coreProperties>
</file>