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7"/>
  </p:notesMasterIdLst>
  <p:sldIdLst>
    <p:sldId id="256" r:id="rId2"/>
    <p:sldId id="257" r:id="rId3"/>
    <p:sldId id="259" r:id="rId4"/>
    <p:sldId id="261" r:id="rId5"/>
    <p:sldId id="262" r:id="rId6"/>
    <p:sldId id="265" r:id="rId7"/>
    <p:sldId id="260" r:id="rId8"/>
    <p:sldId id="263" r:id="rId9"/>
    <p:sldId id="266" r:id="rId10"/>
    <p:sldId id="389" r:id="rId11"/>
    <p:sldId id="269" r:id="rId12"/>
    <p:sldId id="270" r:id="rId13"/>
    <p:sldId id="271" r:id="rId14"/>
    <p:sldId id="272" r:id="rId15"/>
    <p:sldId id="273" r:id="rId16"/>
    <p:sldId id="274" r:id="rId17"/>
    <p:sldId id="341" r:id="rId18"/>
    <p:sldId id="275" r:id="rId19"/>
    <p:sldId id="393" r:id="rId20"/>
    <p:sldId id="391" r:id="rId21"/>
    <p:sldId id="342" r:id="rId22"/>
    <p:sldId id="277" r:id="rId23"/>
    <p:sldId id="394" r:id="rId24"/>
    <p:sldId id="278" r:id="rId25"/>
    <p:sldId id="343" r:id="rId26"/>
    <p:sldId id="280" r:id="rId27"/>
    <p:sldId id="395" r:id="rId28"/>
    <p:sldId id="281" r:id="rId29"/>
    <p:sldId id="370" r:id="rId30"/>
    <p:sldId id="301" r:id="rId31"/>
    <p:sldId id="396" r:id="rId32"/>
    <p:sldId id="392" r:id="rId33"/>
    <p:sldId id="366" r:id="rId34"/>
    <p:sldId id="289" r:id="rId35"/>
    <p:sldId id="397" r:id="rId36"/>
    <p:sldId id="290" r:id="rId37"/>
    <p:sldId id="368" r:id="rId38"/>
    <p:sldId id="295" r:id="rId39"/>
    <p:sldId id="398" r:id="rId40"/>
    <p:sldId id="296" r:id="rId41"/>
    <p:sldId id="369" r:id="rId42"/>
    <p:sldId id="298" r:id="rId43"/>
    <p:sldId id="399" r:id="rId44"/>
    <p:sldId id="299" r:id="rId45"/>
    <p:sldId id="364" r:id="rId46"/>
    <p:sldId id="283" r:id="rId47"/>
    <p:sldId id="400" r:id="rId48"/>
    <p:sldId id="284" r:id="rId49"/>
    <p:sldId id="365" r:id="rId50"/>
    <p:sldId id="286" r:id="rId51"/>
    <p:sldId id="401" r:id="rId52"/>
    <p:sldId id="287" r:id="rId53"/>
    <p:sldId id="373" r:id="rId54"/>
    <p:sldId id="310" r:id="rId55"/>
    <p:sldId id="402" r:id="rId56"/>
    <p:sldId id="311" r:id="rId57"/>
    <p:sldId id="372" r:id="rId58"/>
    <p:sldId id="307" r:id="rId59"/>
    <p:sldId id="403" r:id="rId60"/>
    <p:sldId id="308" r:id="rId61"/>
    <p:sldId id="374" r:id="rId62"/>
    <p:sldId id="313" r:id="rId63"/>
    <p:sldId id="404" r:id="rId64"/>
    <p:sldId id="314" r:id="rId65"/>
    <p:sldId id="375" r:id="rId66"/>
    <p:sldId id="316" r:id="rId67"/>
    <p:sldId id="405" r:id="rId68"/>
    <p:sldId id="317" r:id="rId69"/>
    <p:sldId id="390" r:id="rId70"/>
    <p:sldId id="384" r:id="rId71"/>
    <p:sldId id="383" r:id="rId72"/>
    <p:sldId id="387" r:id="rId73"/>
    <p:sldId id="324" r:id="rId74"/>
    <p:sldId id="406" r:id="rId75"/>
    <p:sldId id="325" r:id="rId76"/>
    <p:sldId id="382" r:id="rId77"/>
    <p:sldId id="327" r:id="rId78"/>
    <p:sldId id="407" r:id="rId79"/>
    <p:sldId id="328" r:id="rId80"/>
    <p:sldId id="381" r:id="rId81"/>
    <p:sldId id="330" r:id="rId82"/>
    <p:sldId id="408" r:id="rId83"/>
    <p:sldId id="331" r:id="rId84"/>
    <p:sldId id="380" r:id="rId85"/>
    <p:sldId id="333" r:id="rId86"/>
    <p:sldId id="409" r:id="rId87"/>
    <p:sldId id="334" r:id="rId88"/>
    <p:sldId id="379" r:id="rId89"/>
    <p:sldId id="336" r:id="rId90"/>
    <p:sldId id="410" r:id="rId91"/>
    <p:sldId id="337" r:id="rId92"/>
    <p:sldId id="378" r:id="rId93"/>
    <p:sldId id="339" r:id="rId94"/>
    <p:sldId id="411" r:id="rId95"/>
    <p:sldId id="340" r:id="rId96"/>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C21"/>
    <a:srgbClr val="401E20"/>
    <a:srgbClr val="55B1C8"/>
    <a:srgbClr val="6F3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72" autoAdjust="0"/>
    <p:restoredTop sz="94660"/>
  </p:normalViewPr>
  <p:slideViewPr>
    <p:cSldViewPr snapToGrid="0">
      <p:cViewPr varScale="1">
        <p:scale>
          <a:sx n="73" d="100"/>
          <a:sy n="73" d="100"/>
        </p:scale>
        <p:origin x="150"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b="0" i="0">
                <a:latin typeface="Arial" panose="020B0604020202020204" pitchFamily="34" charset="0"/>
              </a:defRPr>
            </a:lvl1pPr>
          </a:lstStyle>
          <a:p>
            <a:fld id="{2FAE84E8-5D30-42F1-827B-1D5EAD779777}" type="datetimeFigureOut">
              <a:rPr lang="en-US" smtClean="0"/>
              <a:pPr/>
              <a:t>1/18/2022</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b="0" i="0">
                <a:latin typeface="Arial" panose="020B0604020202020204" pitchFamily="34" charset="0"/>
              </a:defRPr>
            </a:lvl1pPr>
          </a:lstStyle>
          <a:p>
            <a:fld id="{50700F32-2167-492F-A985-20C54528105F}" type="slidenum">
              <a:rPr lang="en-US" smtClean="0"/>
              <a:pPr/>
              <a:t>‹#›</a:t>
            </a:fld>
            <a:endParaRPr lang="en-US" dirty="0"/>
          </a:p>
        </p:txBody>
      </p:sp>
    </p:spTree>
    <p:extLst>
      <p:ext uri="{BB962C8B-B14F-4D97-AF65-F5344CB8AC3E}">
        <p14:creationId xmlns:p14="http://schemas.microsoft.com/office/powerpoint/2010/main" val="94162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1</a:t>
            </a:fld>
            <a:endParaRPr lang="en-US" dirty="0"/>
          </a:p>
        </p:txBody>
      </p:sp>
    </p:spTree>
    <p:extLst>
      <p:ext uri="{BB962C8B-B14F-4D97-AF65-F5344CB8AC3E}">
        <p14:creationId xmlns:p14="http://schemas.microsoft.com/office/powerpoint/2010/main" val="1126428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10</a:t>
            </a:fld>
            <a:endParaRPr lang="en-US" dirty="0"/>
          </a:p>
        </p:txBody>
      </p:sp>
    </p:spTree>
    <p:extLst>
      <p:ext uri="{BB962C8B-B14F-4D97-AF65-F5344CB8AC3E}">
        <p14:creationId xmlns:p14="http://schemas.microsoft.com/office/powerpoint/2010/main" val="58459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69</a:t>
            </a:fld>
            <a:endParaRPr lang="en-US" dirty="0"/>
          </a:p>
        </p:txBody>
      </p:sp>
    </p:spTree>
    <p:extLst>
      <p:ext uri="{BB962C8B-B14F-4D97-AF65-F5344CB8AC3E}">
        <p14:creationId xmlns:p14="http://schemas.microsoft.com/office/powerpoint/2010/main" val="394894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2</a:t>
            </a:fld>
            <a:endParaRPr lang="en-US" dirty="0"/>
          </a:p>
        </p:txBody>
      </p:sp>
    </p:spTree>
    <p:extLst>
      <p:ext uri="{BB962C8B-B14F-4D97-AF65-F5344CB8AC3E}">
        <p14:creationId xmlns:p14="http://schemas.microsoft.com/office/powerpoint/2010/main" val="2290421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3</a:t>
            </a:fld>
            <a:endParaRPr lang="en-US" dirty="0"/>
          </a:p>
        </p:txBody>
      </p:sp>
    </p:spTree>
    <p:extLst>
      <p:ext uri="{BB962C8B-B14F-4D97-AF65-F5344CB8AC3E}">
        <p14:creationId xmlns:p14="http://schemas.microsoft.com/office/powerpoint/2010/main" val="129418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4</a:t>
            </a:fld>
            <a:endParaRPr lang="en-US" dirty="0"/>
          </a:p>
        </p:txBody>
      </p:sp>
    </p:spTree>
    <p:extLst>
      <p:ext uri="{BB962C8B-B14F-4D97-AF65-F5344CB8AC3E}">
        <p14:creationId xmlns:p14="http://schemas.microsoft.com/office/powerpoint/2010/main" val="402738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5</a:t>
            </a:fld>
            <a:endParaRPr lang="en-US" dirty="0"/>
          </a:p>
        </p:txBody>
      </p:sp>
    </p:spTree>
    <p:extLst>
      <p:ext uri="{BB962C8B-B14F-4D97-AF65-F5344CB8AC3E}">
        <p14:creationId xmlns:p14="http://schemas.microsoft.com/office/powerpoint/2010/main" val="26998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6</a:t>
            </a:fld>
            <a:endParaRPr lang="en-US" dirty="0"/>
          </a:p>
        </p:txBody>
      </p:sp>
    </p:spTree>
    <p:extLst>
      <p:ext uri="{BB962C8B-B14F-4D97-AF65-F5344CB8AC3E}">
        <p14:creationId xmlns:p14="http://schemas.microsoft.com/office/powerpoint/2010/main" val="365740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7</a:t>
            </a:fld>
            <a:endParaRPr lang="en-US" dirty="0"/>
          </a:p>
        </p:txBody>
      </p:sp>
    </p:spTree>
    <p:extLst>
      <p:ext uri="{BB962C8B-B14F-4D97-AF65-F5344CB8AC3E}">
        <p14:creationId xmlns:p14="http://schemas.microsoft.com/office/powerpoint/2010/main" val="316474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8</a:t>
            </a:fld>
            <a:endParaRPr lang="en-US" dirty="0"/>
          </a:p>
        </p:txBody>
      </p:sp>
    </p:spTree>
    <p:extLst>
      <p:ext uri="{BB962C8B-B14F-4D97-AF65-F5344CB8AC3E}">
        <p14:creationId xmlns:p14="http://schemas.microsoft.com/office/powerpoint/2010/main" val="53373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00F32-2167-492F-A985-20C54528105F}" type="slidenum">
              <a:rPr lang="en-US" smtClean="0"/>
              <a:t>9</a:t>
            </a:fld>
            <a:endParaRPr lang="en-US" dirty="0"/>
          </a:p>
        </p:txBody>
      </p:sp>
    </p:spTree>
    <p:extLst>
      <p:ext uri="{BB962C8B-B14F-4D97-AF65-F5344CB8AC3E}">
        <p14:creationId xmlns:p14="http://schemas.microsoft.com/office/powerpoint/2010/main" val="313160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rgbClr val="F5AC21"/>
            </a:gs>
            <a:gs pos="50000">
              <a:srgbClr val="55B1C8"/>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9" name="Rectangle 8"/>
          <p:cNvSpPr/>
          <p:nvPr/>
        </p:nvSpPr>
        <p:spPr bwMode="ltGray">
          <a:xfrm>
            <a:off x="0" y="2590078"/>
            <a:ext cx="8968085" cy="1660332"/>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b="0"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10" name="Rectangle 9"/>
          <p:cNvSpPr/>
          <p:nvPr/>
        </p:nvSpPr>
        <p:spPr bwMode="ltGray">
          <a:xfrm>
            <a:off x="0" y="4567988"/>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10" name="Rectangle 9"/>
          <p:cNvSpPr/>
          <p:nvPr/>
        </p:nvSpPr>
        <p:spPr bwMode="ltGray">
          <a:xfrm>
            <a:off x="0" y="4567988"/>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Rectangle 13"/>
          <p:cNvSpPr/>
          <p:nvPr/>
        </p:nvSpPr>
        <p:spPr bwMode="ltGray">
          <a:xfrm>
            <a:off x="0" y="4567988"/>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b="0" i="0" dirty="0">
                <a:solidFill>
                  <a:schemeClr val="tx1"/>
                </a:solidFill>
                <a:effectLst/>
                <a:latin typeface="Arial" panose="020B0604020202020204" pitchFamily="34" charset="0"/>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b="0" i="0" dirty="0">
                <a:solidFill>
                  <a:schemeClr val="tx1"/>
                </a:solidFill>
                <a:effectLst/>
                <a:latin typeface="Arial" panose="020B0604020202020204" pitchFamily="34" charset="0"/>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11" name="Rectangle 10"/>
          <p:cNvSpPr/>
          <p:nvPr/>
        </p:nvSpPr>
        <p:spPr bwMode="ltGray">
          <a:xfrm>
            <a:off x="0" y="4567988"/>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6" name="Rectangle 15"/>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17" name="Rectangle 16"/>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Rectangle 8"/>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Rectangle 16"/>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2" y="2726267"/>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18DE98-AF91-254E-B4A2-E3A9AC9B9969}"/>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E45E17-80DF-BE4F-BA52-28D294228470}"/>
              </a:ext>
            </a:extLst>
          </p:cNvPr>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bwMode="ltGray">
          <a:xfrm>
            <a:off x="0" y="609600"/>
            <a:ext cx="10437812" cy="1368198"/>
          </a:xfrm>
          <a:prstGeom prst="rect">
            <a:avLst/>
          </a:prstGeom>
          <a:solidFill>
            <a:srgbClr val="401E2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5AC2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5AC2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68DD-6957-4AD8-AB4B-64E62B46C691}"/>
              </a:ext>
            </a:extLst>
          </p:cNvPr>
          <p:cNvSpPr>
            <a:spLocks noGrp="1"/>
          </p:cNvSpPr>
          <p:nvPr>
            <p:ph type="ctrTitle"/>
          </p:nvPr>
        </p:nvSpPr>
        <p:spPr/>
        <p:txBody>
          <a:bodyPr/>
          <a:lstStyle/>
          <a:p>
            <a:r>
              <a:rPr lang="en-US"/>
              <a:t>Aleutians East Borough</a:t>
            </a:r>
            <a:endParaRPr lang="en-US" dirty="0"/>
          </a:p>
        </p:txBody>
      </p:sp>
      <p:sp>
        <p:nvSpPr>
          <p:cNvPr id="3" name="Subtitle 2">
            <a:extLst>
              <a:ext uri="{FF2B5EF4-FFF2-40B4-BE49-F238E27FC236}">
                <a16:creationId xmlns:a16="http://schemas.microsoft.com/office/drawing/2014/main" id="{0B47D9B3-23D3-4C14-93CC-601403ECD16A}"/>
              </a:ext>
            </a:extLst>
          </p:cNvPr>
          <p:cNvSpPr>
            <a:spLocks noGrp="1"/>
          </p:cNvSpPr>
          <p:nvPr>
            <p:ph type="subTitle" idx="1"/>
          </p:nvPr>
        </p:nvSpPr>
        <p:spPr/>
        <p:txBody>
          <a:bodyPr>
            <a:normAutofit lnSpcReduction="10000"/>
          </a:bodyPr>
          <a:lstStyle/>
          <a:p>
            <a:r>
              <a:rPr lang="en-US" sz="4000"/>
              <a:t>Vision Navigation Presentation</a:t>
            </a:r>
          </a:p>
          <a:p>
            <a:r>
              <a:rPr lang="en-US" sz="2800"/>
              <a:t>December 2020</a:t>
            </a:r>
            <a:endParaRPr lang="en-US" sz="2800" dirty="0"/>
          </a:p>
        </p:txBody>
      </p:sp>
      <p:pic>
        <p:nvPicPr>
          <p:cNvPr id="5" name="Picture 4" descr="A close up of a sign&#10;&#10;Description generated with very high confidence">
            <a:extLst>
              <a:ext uri="{FF2B5EF4-FFF2-40B4-BE49-F238E27FC236}">
                <a16:creationId xmlns:a16="http://schemas.microsoft.com/office/drawing/2014/main" id="{4AE9F9E6-A29D-FB43-9C7F-92616A76F7E4}"/>
              </a:ext>
            </a:extLst>
          </p:cNvPr>
          <p:cNvPicPr>
            <a:picLocks noChangeAspect="1"/>
          </p:cNvPicPr>
          <p:nvPr/>
        </p:nvPicPr>
        <p:blipFill>
          <a:blip r:embed="rId3"/>
          <a:stretch>
            <a:fillRect/>
          </a:stretch>
        </p:blipFill>
        <p:spPr>
          <a:xfrm>
            <a:off x="9829646" y="2555150"/>
            <a:ext cx="1765285" cy="1721941"/>
          </a:xfrm>
          <a:prstGeom prst="rect">
            <a:avLst/>
          </a:prstGeom>
        </p:spPr>
      </p:pic>
    </p:spTree>
    <p:extLst>
      <p:ext uri="{BB962C8B-B14F-4D97-AF65-F5344CB8AC3E}">
        <p14:creationId xmlns:p14="http://schemas.microsoft.com/office/powerpoint/2010/main" val="2433682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94C-144B-4BDB-9B34-D7B95E411A2D}"/>
              </a:ext>
            </a:extLst>
          </p:cNvPr>
          <p:cNvSpPr>
            <a:spLocks noGrp="1"/>
          </p:cNvSpPr>
          <p:nvPr>
            <p:ph type="title"/>
          </p:nvPr>
        </p:nvSpPr>
        <p:spPr/>
        <p:txBody>
          <a:bodyPr>
            <a:normAutofit fontScale="90000"/>
          </a:bodyPr>
          <a:lstStyle/>
          <a:p>
            <a:r>
              <a:rPr lang="en-US" sz="4800" dirty="0"/>
              <a:t>Component 2: Strategic Assessment</a:t>
            </a:r>
          </a:p>
        </p:txBody>
      </p:sp>
      <p:sp>
        <p:nvSpPr>
          <p:cNvPr id="3" name="Content Placeholder 2">
            <a:extLst>
              <a:ext uri="{FF2B5EF4-FFF2-40B4-BE49-F238E27FC236}">
                <a16:creationId xmlns:a16="http://schemas.microsoft.com/office/drawing/2014/main" id="{0A59E2DD-C8E1-4F56-A43F-A3C60DCC9234}"/>
              </a:ext>
            </a:extLst>
          </p:cNvPr>
          <p:cNvSpPr>
            <a:spLocks noGrp="1"/>
          </p:cNvSpPr>
          <p:nvPr>
            <p:ph idx="1"/>
          </p:nvPr>
        </p:nvSpPr>
        <p:spPr>
          <a:xfrm>
            <a:off x="2057400" y="2800350"/>
            <a:ext cx="7486650" cy="3708937"/>
          </a:xfrm>
        </p:spPr>
        <p:txBody>
          <a:bodyPr>
            <a:noAutofit/>
          </a:bodyPr>
          <a:lstStyle/>
          <a:p>
            <a:pPr marL="0" indent="0" algn="ctr">
              <a:spcAft>
                <a:spcPts val="1200"/>
              </a:spcAft>
              <a:buNone/>
            </a:pPr>
            <a:r>
              <a:rPr lang="en-US" sz="4000" dirty="0"/>
              <a:t>Analyze strategic environment  </a:t>
            </a:r>
          </a:p>
          <a:p>
            <a:pPr marL="0" indent="0" algn="ctr">
              <a:spcAft>
                <a:spcPts val="1200"/>
              </a:spcAft>
              <a:buNone/>
            </a:pPr>
            <a:r>
              <a:rPr lang="en-US" sz="4000" dirty="0"/>
              <a:t>and select initiatives </a:t>
            </a:r>
          </a:p>
          <a:p>
            <a:pPr marL="0" indent="0" algn="ctr">
              <a:spcAft>
                <a:spcPts val="1200"/>
              </a:spcAft>
              <a:buNone/>
            </a:pPr>
            <a:r>
              <a:rPr lang="en-US" sz="4000" dirty="0"/>
              <a:t>to grow AEB</a:t>
            </a:r>
          </a:p>
        </p:txBody>
      </p:sp>
    </p:spTree>
    <p:extLst>
      <p:ext uri="{BB962C8B-B14F-4D97-AF65-F5344CB8AC3E}">
        <p14:creationId xmlns:p14="http://schemas.microsoft.com/office/powerpoint/2010/main" val="3872627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5AC2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7529DD-0019-4F2B-AAE6-A82A2FADB6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4B5AAB9-9C0B-4191-9D8C-E92806CC26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07B0D32C-9323-4E07-8AE3-7AFF933481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CE97D32F-1315-4522-AF1E-BCA3A653F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DE5DADF0-4577-4642-B07A-3E27915F3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0" name="Group 19">
            <a:extLst>
              <a:ext uri="{FF2B5EF4-FFF2-40B4-BE49-F238E27FC236}">
                <a16:creationId xmlns:a16="http://schemas.microsoft.com/office/drawing/2014/main" id="{5708C51C-BE49-40F0-B3C6-33B579B5A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F552B4D-E73B-404F-95E2-07E89F33A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2" name="Picture 21">
              <a:extLst>
                <a:ext uri="{FF2B5EF4-FFF2-40B4-BE49-F238E27FC236}">
                  <a16:creationId xmlns:a16="http://schemas.microsoft.com/office/drawing/2014/main" id="{2C40CF95-BD88-4E85-AE5C-BA1A79D205F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4" name="Rectangle 23">
            <a:extLst>
              <a:ext uri="{FF2B5EF4-FFF2-40B4-BE49-F238E27FC236}">
                <a16:creationId xmlns:a16="http://schemas.microsoft.com/office/drawing/2014/main" id="{19CF8566-1992-4E2F-AD73-356181214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8521E5A-FC71-E14F-BEAF-6301DABCFFA9}"/>
              </a:ext>
            </a:extLst>
          </p:cNvPr>
          <p:cNvSpPr>
            <a:spLocks noGrp="1"/>
          </p:cNvSpPr>
          <p:nvPr>
            <p:ph type="title"/>
          </p:nvPr>
        </p:nvSpPr>
        <p:spPr>
          <a:xfrm>
            <a:off x="690908" y="4710483"/>
            <a:ext cx="8133478" cy="940240"/>
          </a:xfrm>
        </p:spPr>
        <p:txBody>
          <a:bodyPr vert="horz" lIns="91440" tIns="45720" rIns="91440" bIns="45720" rtlCol="0" anchor="b">
            <a:normAutofit/>
          </a:bodyPr>
          <a:lstStyle/>
          <a:p>
            <a:r>
              <a:rPr lang="en-US" sz="4800" dirty="0">
                <a:latin typeface="Arial" panose="020B0604020202020204" pitchFamily="34" charset="0"/>
              </a:rPr>
              <a:t>Strategic Projects</a:t>
            </a:r>
          </a:p>
        </p:txBody>
      </p:sp>
      <p:sp>
        <p:nvSpPr>
          <p:cNvPr id="3" name="Text Placeholder 2">
            <a:extLst>
              <a:ext uri="{FF2B5EF4-FFF2-40B4-BE49-F238E27FC236}">
                <a16:creationId xmlns:a16="http://schemas.microsoft.com/office/drawing/2014/main" id="{86830976-C00B-E04C-8F65-23EE5AF0AE5B}"/>
              </a:ext>
            </a:extLst>
          </p:cNvPr>
          <p:cNvSpPr>
            <a:spLocks noGrp="1"/>
          </p:cNvSpPr>
          <p:nvPr>
            <p:ph type="body" idx="1"/>
          </p:nvPr>
        </p:nvSpPr>
        <p:spPr>
          <a:xfrm>
            <a:off x="690908" y="5650118"/>
            <a:ext cx="8133478" cy="406566"/>
          </a:xfrm>
        </p:spPr>
        <p:txBody>
          <a:bodyPr vert="horz" lIns="91440" tIns="45720" rIns="91440" bIns="45720" rtlCol="0">
            <a:normAutofit/>
          </a:bodyPr>
          <a:lstStyle/>
          <a:p>
            <a:r>
              <a:rPr lang="en-US" sz="1800" dirty="0">
                <a:solidFill>
                  <a:schemeClr val="tx1"/>
                </a:solidFill>
                <a:latin typeface="Arial" panose="020B0604020202020204" pitchFamily="34" charset="0"/>
              </a:rPr>
              <a:t>Projects chosen to grow and expand AEB</a:t>
            </a:r>
          </a:p>
        </p:txBody>
      </p:sp>
      <p:pic>
        <p:nvPicPr>
          <p:cNvPr id="5" name="Picture 4">
            <a:extLst>
              <a:ext uri="{FF2B5EF4-FFF2-40B4-BE49-F238E27FC236}">
                <a16:creationId xmlns:a16="http://schemas.microsoft.com/office/drawing/2014/main" id="{2854E1CF-D5C0-4B46-82E4-6C3B4EE7509D}"/>
              </a:ext>
            </a:extLst>
          </p:cNvPr>
          <p:cNvPicPr>
            <a:picLocks noChangeAspect="1"/>
          </p:cNvPicPr>
          <p:nvPr/>
        </p:nvPicPr>
        <p:blipFill rotWithShape="1">
          <a:blip r:embed="rId5"/>
          <a:srcRect l="26784" r="28598"/>
          <a:stretch/>
        </p:blipFill>
        <p:spPr>
          <a:xfrm>
            <a:off x="634277" y="640078"/>
            <a:ext cx="10917644" cy="3609141"/>
          </a:xfrm>
          <a:prstGeom prst="rect">
            <a:avLst/>
          </a:prstGeom>
          <a:ln>
            <a:noFill/>
          </a:ln>
          <a:effectLst>
            <a:outerShdw blurRad="76200" dist="63500" dir="5040000" algn="tl" rotWithShape="0">
              <a:srgbClr val="000000">
                <a:alpha val="41000"/>
              </a:srgbClr>
            </a:outerShdw>
          </a:effectLst>
        </p:spPr>
      </p:pic>
      <p:sp>
        <p:nvSpPr>
          <p:cNvPr id="26" name="Rectangle 25">
            <a:extLst>
              <a:ext uri="{FF2B5EF4-FFF2-40B4-BE49-F238E27FC236}">
                <a16:creationId xmlns:a16="http://schemas.microsoft.com/office/drawing/2014/main" id="{89CC8083-ABEB-41E0-B4DD-138CDA9C3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B474C815-630A-48EC-AEF2-64E56D96F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0" name="Rectangle 29">
            <a:extLst>
              <a:ext uri="{FF2B5EF4-FFF2-40B4-BE49-F238E27FC236}">
                <a16:creationId xmlns:a16="http://schemas.microsoft.com/office/drawing/2014/main" id="{812CA8B2-30BF-4774-9C0D-611F4F8D6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85978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Initiatives Recently Completed</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2925"/>
            <a:ext cx="6070173" cy="4805075"/>
          </a:xfrm>
        </p:spPr>
        <p:txBody>
          <a:bodyPr>
            <a:noAutofit/>
          </a:bodyPr>
          <a:lstStyle/>
          <a:p>
            <a:pPr marL="0" indent="0">
              <a:lnSpc>
                <a:spcPct val="100000"/>
              </a:lnSpc>
              <a:spcBef>
                <a:spcPts val="400"/>
              </a:spcBef>
              <a:spcAft>
                <a:spcPts val="600"/>
              </a:spcAft>
              <a:buNone/>
            </a:pPr>
            <a:r>
              <a:rPr lang="en-US" sz="2600" dirty="0"/>
              <a:t>2018:</a:t>
            </a:r>
          </a:p>
          <a:p>
            <a:pPr>
              <a:lnSpc>
                <a:spcPct val="100000"/>
              </a:lnSpc>
              <a:spcBef>
                <a:spcPts val="400"/>
              </a:spcBef>
              <a:spcAft>
                <a:spcPts val="600"/>
              </a:spcAft>
            </a:pPr>
            <a:r>
              <a:rPr lang="en-US" sz="2600" dirty="0"/>
              <a:t>Youth Advisory on AEB Assembly</a:t>
            </a:r>
          </a:p>
          <a:p>
            <a:pPr>
              <a:lnSpc>
                <a:spcPct val="100000"/>
              </a:lnSpc>
              <a:spcBef>
                <a:spcPts val="400"/>
              </a:spcBef>
              <a:spcAft>
                <a:spcPts val="600"/>
              </a:spcAft>
            </a:pPr>
            <a:r>
              <a:rPr lang="en-US" sz="2600" dirty="0"/>
              <a:t>Budget Request Process </a:t>
            </a:r>
          </a:p>
          <a:p>
            <a:pPr>
              <a:lnSpc>
                <a:spcPct val="100000"/>
              </a:lnSpc>
              <a:spcBef>
                <a:spcPts val="400"/>
              </a:spcBef>
              <a:spcAft>
                <a:spcPts val="600"/>
              </a:spcAft>
            </a:pPr>
            <a:r>
              <a:rPr lang="en-US" sz="2600" dirty="0"/>
              <a:t>Borough Asset Management </a:t>
            </a:r>
          </a:p>
          <a:p>
            <a:pPr>
              <a:lnSpc>
                <a:spcPct val="100000"/>
              </a:lnSpc>
              <a:spcBef>
                <a:spcPts val="400"/>
              </a:spcBef>
              <a:spcAft>
                <a:spcPts val="600"/>
              </a:spcAft>
            </a:pPr>
            <a:r>
              <a:rPr lang="en-US" sz="2600" dirty="0"/>
              <a:t>Nelson Lagoon School Renovations</a:t>
            </a:r>
          </a:p>
          <a:p>
            <a:pPr>
              <a:lnSpc>
                <a:spcPct val="100000"/>
              </a:lnSpc>
              <a:spcBef>
                <a:spcPts val="400"/>
              </a:spcBef>
              <a:spcAft>
                <a:spcPts val="600"/>
              </a:spcAft>
            </a:pPr>
            <a:r>
              <a:rPr lang="en-US" sz="2600" dirty="0"/>
              <a:t>Office Technology &amp; Connectivity </a:t>
            </a:r>
          </a:p>
          <a:p>
            <a:pPr marL="0" indent="0">
              <a:lnSpc>
                <a:spcPct val="100000"/>
              </a:lnSpc>
              <a:spcBef>
                <a:spcPts val="400"/>
              </a:spcBef>
              <a:spcAft>
                <a:spcPts val="600"/>
              </a:spcAft>
              <a:buNone/>
            </a:pPr>
            <a:r>
              <a:rPr lang="en-US" sz="2600" dirty="0"/>
              <a:t>2019</a:t>
            </a:r>
          </a:p>
          <a:p>
            <a:pPr>
              <a:lnSpc>
                <a:spcPct val="100000"/>
              </a:lnSpc>
              <a:spcBef>
                <a:spcPts val="400"/>
              </a:spcBef>
              <a:spcAft>
                <a:spcPts val="600"/>
              </a:spcAft>
            </a:pPr>
            <a:r>
              <a:rPr lang="en-US" sz="2600" dirty="0"/>
              <a:t>False Pass Harbor House Design </a:t>
            </a:r>
          </a:p>
          <a:p>
            <a:pPr marL="0" indent="0">
              <a:lnSpc>
                <a:spcPct val="100000"/>
              </a:lnSpc>
              <a:spcBef>
                <a:spcPts val="400"/>
              </a:spcBef>
              <a:spcAft>
                <a:spcPts val="600"/>
              </a:spcAft>
              <a:buNone/>
            </a:pPr>
            <a:endParaRPr lang="en-US" sz="2600" dirty="0"/>
          </a:p>
          <a:p>
            <a:pPr>
              <a:lnSpc>
                <a:spcPct val="100000"/>
              </a:lnSpc>
              <a:spcBef>
                <a:spcPts val="400"/>
              </a:spcBef>
              <a:spcAft>
                <a:spcPts val="600"/>
              </a:spcAft>
            </a:pPr>
            <a:endParaRPr lang="en-US" sz="2600" dirty="0"/>
          </a:p>
          <a:p>
            <a:pPr>
              <a:lnSpc>
                <a:spcPct val="100000"/>
              </a:lnSpc>
              <a:spcBef>
                <a:spcPts val="400"/>
              </a:spcBef>
              <a:spcAft>
                <a:spcPts val="600"/>
              </a:spcAft>
            </a:pPr>
            <a:endParaRPr lang="en-US" sz="2600" dirty="0"/>
          </a:p>
        </p:txBody>
      </p:sp>
      <p:sp>
        <p:nvSpPr>
          <p:cNvPr id="4" name="Content Placeholder 3">
            <a:extLst>
              <a:ext uri="{FF2B5EF4-FFF2-40B4-BE49-F238E27FC236}">
                <a16:creationId xmlns:a16="http://schemas.microsoft.com/office/drawing/2014/main" id="{26A8A493-0B6A-5042-BC5D-AC5B4698F760}"/>
              </a:ext>
            </a:extLst>
          </p:cNvPr>
          <p:cNvSpPr>
            <a:spLocks noGrp="1"/>
          </p:cNvSpPr>
          <p:nvPr>
            <p:ph sz="half" idx="2"/>
          </p:nvPr>
        </p:nvSpPr>
        <p:spPr>
          <a:xfrm>
            <a:off x="6121827" y="2052926"/>
            <a:ext cx="6070173" cy="4805074"/>
          </a:xfrm>
        </p:spPr>
        <p:txBody>
          <a:bodyPr>
            <a:noAutofit/>
          </a:bodyPr>
          <a:lstStyle/>
          <a:p>
            <a:pPr marL="0" indent="0">
              <a:lnSpc>
                <a:spcPct val="100000"/>
              </a:lnSpc>
              <a:spcBef>
                <a:spcPts val="400"/>
              </a:spcBef>
              <a:spcAft>
                <a:spcPts val="600"/>
              </a:spcAft>
              <a:buNone/>
            </a:pPr>
            <a:r>
              <a:rPr lang="en-US" sz="2600" dirty="0"/>
              <a:t>2019 Continued</a:t>
            </a:r>
          </a:p>
          <a:p>
            <a:pPr>
              <a:lnSpc>
                <a:spcPct val="100000"/>
              </a:lnSpc>
              <a:spcBef>
                <a:spcPts val="400"/>
              </a:spcBef>
              <a:spcAft>
                <a:spcPts val="600"/>
              </a:spcAft>
            </a:pPr>
            <a:r>
              <a:rPr lang="en-US" sz="2600" dirty="0"/>
              <a:t>Borough Property Surveys </a:t>
            </a:r>
          </a:p>
          <a:p>
            <a:pPr>
              <a:lnSpc>
                <a:spcPct val="100000"/>
              </a:lnSpc>
              <a:spcBef>
                <a:spcPts val="400"/>
              </a:spcBef>
              <a:spcAft>
                <a:spcPts val="600"/>
              </a:spcAft>
            </a:pPr>
            <a:r>
              <a:rPr lang="en-US" sz="2600" dirty="0"/>
              <a:t>OSHA requirement Compliance </a:t>
            </a:r>
          </a:p>
          <a:p>
            <a:pPr marL="0" indent="0">
              <a:lnSpc>
                <a:spcPct val="100000"/>
              </a:lnSpc>
              <a:spcBef>
                <a:spcPts val="400"/>
              </a:spcBef>
              <a:spcAft>
                <a:spcPts val="600"/>
              </a:spcAft>
              <a:buNone/>
            </a:pPr>
            <a:r>
              <a:rPr lang="en-US" sz="2600" dirty="0"/>
              <a:t>2021</a:t>
            </a:r>
          </a:p>
          <a:p>
            <a:pPr>
              <a:lnSpc>
                <a:spcPct val="100000"/>
              </a:lnSpc>
              <a:spcBef>
                <a:spcPts val="400"/>
              </a:spcBef>
              <a:spcAft>
                <a:spcPts val="600"/>
              </a:spcAft>
            </a:pPr>
            <a:r>
              <a:rPr lang="en-US" sz="2600" dirty="0"/>
              <a:t>Nelson Lagoon Dock </a:t>
            </a:r>
          </a:p>
          <a:p>
            <a:pPr>
              <a:lnSpc>
                <a:spcPct val="100000"/>
              </a:lnSpc>
              <a:spcBef>
                <a:spcPts val="400"/>
              </a:spcBef>
              <a:spcAft>
                <a:spcPts val="600"/>
              </a:spcAft>
            </a:pPr>
            <a:r>
              <a:rPr lang="en-US" sz="2600" dirty="0"/>
              <a:t>Employee Handbook </a:t>
            </a:r>
          </a:p>
          <a:p>
            <a:pPr>
              <a:lnSpc>
                <a:spcPct val="100000"/>
              </a:lnSpc>
              <a:spcBef>
                <a:spcPts val="400"/>
              </a:spcBef>
              <a:spcAft>
                <a:spcPts val="600"/>
              </a:spcAft>
            </a:pPr>
            <a:r>
              <a:rPr lang="en-US" sz="2600" dirty="0" err="1"/>
              <a:t>Akutan</a:t>
            </a:r>
            <a:r>
              <a:rPr lang="en-US" sz="2600" dirty="0"/>
              <a:t> Harbor – Land Ownership </a:t>
            </a:r>
          </a:p>
          <a:p>
            <a:pPr>
              <a:lnSpc>
                <a:spcPct val="100000"/>
              </a:lnSpc>
              <a:spcBef>
                <a:spcPts val="400"/>
              </a:spcBef>
              <a:spcAft>
                <a:spcPts val="600"/>
              </a:spcAft>
            </a:pPr>
            <a:r>
              <a:rPr lang="en-US" sz="2600" dirty="0"/>
              <a:t>Cold Bay Terminal Improvements </a:t>
            </a:r>
          </a:p>
          <a:p>
            <a:pPr>
              <a:lnSpc>
                <a:spcPct val="100000"/>
              </a:lnSpc>
              <a:spcBef>
                <a:spcPts val="400"/>
              </a:spcBef>
              <a:spcAft>
                <a:spcPts val="600"/>
              </a:spcAft>
            </a:pPr>
            <a:r>
              <a:rPr lang="en-US" sz="2600" dirty="0"/>
              <a:t>Financial Policies and Procedures </a:t>
            </a:r>
          </a:p>
          <a:p>
            <a:pPr>
              <a:lnSpc>
                <a:spcPct val="100000"/>
              </a:lnSpc>
              <a:spcAft>
                <a:spcPts val="1200"/>
              </a:spcAft>
            </a:pPr>
            <a:endParaRPr lang="en-US" sz="2600" dirty="0"/>
          </a:p>
        </p:txBody>
      </p:sp>
    </p:spTree>
    <p:extLst>
      <p:ext uri="{BB962C8B-B14F-4D97-AF65-F5344CB8AC3E}">
        <p14:creationId xmlns:p14="http://schemas.microsoft.com/office/powerpoint/2010/main" val="334072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On-going Initiative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680321" y="2536898"/>
            <a:ext cx="10149604" cy="3599316"/>
          </a:xfrm>
        </p:spPr>
        <p:txBody>
          <a:bodyPr>
            <a:noAutofit/>
          </a:bodyPr>
          <a:lstStyle/>
          <a:p>
            <a:pPr marL="0" indent="0">
              <a:spcBef>
                <a:spcPts val="1600"/>
              </a:spcBef>
              <a:spcAft>
                <a:spcPts val="1800"/>
              </a:spcAft>
              <a:buNone/>
            </a:pPr>
            <a:r>
              <a:rPr lang="en-US" sz="3200" dirty="0"/>
              <a:t>This project is currently on-going, but will not be detailed in the new strategic plan:</a:t>
            </a:r>
          </a:p>
          <a:p>
            <a:pPr lvl="1">
              <a:spcAft>
                <a:spcPts val="1200"/>
              </a:spcAft>
            </a:pPr>
            <a:r>
              <a:rPr lang="en-US" sz="2800" dirty="0"/>
              <a:t>Transportation - King Cove &amp; Cold Bay Road Airport Access (2019)</a:t>
            </a:r>
          </a:p>
        </p:txBody>
      </p:sp>
    </p:spTree>
    <p:extLst>
      <p:ext uri="{BB962C8B-B14F-4D97-AF65-F5344CB8AC3E}">
        <p14:creationId xmlns:p14="http://schemas.microsoft.com/office/powerpoint/2010/main" val="3453231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a:extLst>
              <a:ext uri="{FF2B5EF4-FFF2-40B4-BE49-F238E27FC236}">
                <a16:creationId xmlns:a16="http://schemas.microsoft.com/office/drawing/2014/main" id="{55E0B882-E599-6649-891D-C6E1B6FBA0C5}"/>
              </a:ext>
            </a:extLst>
          </p:cNvPr>
          <p:cNvPicPr>
            <a:picLocks noChangeAspect="1"/>
          </p:cNvPicPr>
          <p:nvPr/>
        </p:nvPicPr>
        <p:blipFill>
          <a:blip r:embed="rId2">
            <a:extLst>
              <a:ext uri="{28A0092B-C50C-407E-A947-70E740481C1C}">
                <a14:useLocalDpi xmlns:a14="http://schemas.microsoft.com/office/drawing/2010/main" val="0"/>
              </a:ext>
            </a:extLst>
          </a:blip>
          <a:srcRect t="5984" b="5984"/>
          <a:stretch>
            <a:fillRect/>
          </a:stretch>
        </p:blipFill>
        <p:spPr>
          <a:xfrm>
            <a:off x="3512660" y="3473640"/>
            <a:ext cx="5577840" cy="3271302"/>
          </a:xfrm>
          <a:prstGeom prst="rect">
            <a:avLst/>
          </a:prstGeom>
        </p:spPr>
      </p:pic>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a:t>New Strategic Initiatives</a:t>
            </a:r>
            <a:endParaRPr lang="en-US" dirty="0"/>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931675" y="2175965"/>
            <a:ext cx="7086955" cy="3347972"/>
          </a:xfrm>
        </p:spPr>
        <p:txBody>
          <a:bodyPr>
            <a:noAutofit/>
          </a:bodyPr>
          <a:lstStyle/>
          <a:p>
            <a:pPr marL="0" indent="0" algn="ctr">
              <a:spcAft>
                <a:spcPts val="1200"/>
              </a:spcAft>
              <a:buNone/>
            </a:pPr>
            <a:r>
              <a:rPr lang="en-US" sz="3200" dirty="0"/>
              <a:t>The following pages outline the strategic initiatives for 2022</a:t>
            </a:r>
            <a:endParaRPr lang="en-US" sz="2600" dirty="0"/>
          </a:p>
        </p:txBody>
      </p:sp>
      <p:pic>
        <p:nvPicPr>
          <p:cNvPr id="7" name="Picture 6">
            <a:extLst>
              <a:ext uri="{FF2B5EF4-FFF2-40B4-BE49-F238E27FC236}">
                <a16:creationId xmlns:a16="http://schemas.microsoft.com/office/drawing/2014/main" id="{07D330DD-6752-B547-AA5A-FB8462B05C96}"/>
              </a:ext>
            </a:extLst>
          </p:cNvPr>
          <p:cNvPicPr>
            <a:picLocks noChangeAspect="1"/>
          </p:cNvPicPr>
          <p:nvPr/>
        </p:nvPicPr>
        <p:blipFill>
          <a:blip r:embed="rId3"/>
          <a:stretch>
            <a:fillRect/>
          </a:stretch>
        </p:blipFill>
        <p:spPr>
          <a:xfrm>
            <a:off x="8018630" y="2151416"/>
            <a:ext cx="3930848" cy="2948136"/>
          </a:xfrm>
          <a:prstGeom prst="rect">
            <a:avLst/>
          </a:prstGeom>
        </p:spPr>
      </p:pic>
      <p:pic>
        <p:nvPicPr>
          <p:cNvPr id="10" name="Picture 9" descr="A picture containing mountain, outdoor, water, boat&#10;&#10;Description automatically generated">
            <a:extLst>
              <a:ext uri="{FF2B5EF4-FFF2-40B4-BE49-F238E27FC236}">
                <a16:creationId xmlns:a16="http://schemas.microsoft.com/office/drawing/2014/main" id="{DA5142AA-86E5-304F-A48C-59BCA7B2B3E8}"/>
              </a:ext>
            </a:extLst>
          </p:cNvPr>
          <p:cNvPicPr>
            <a:picLocks noChangeAspect="1"/>
          </p:cNvPicPr>
          <p:nvPr/>
        </p:nvPicPr>
        <p:blipFill>
          <a:blip r:embed="rId4"/>
          <a:stretch>
            <a:fillRect/>
          </a:stretch>
        </p:blipFill>
        <p:spPr>
          <a:xfrm>
            <a:off x="267124" y="3206613"/>
            <a:ext cx="3291840" cy="2978334"/>
          </a:xfrm>
          <a:prstGeom prst="rect">
            <a:avLst/>
          </a:prstGeom>
        </p:spPr>
      </p:pic>
    </p:spTree>
    <p:extLst>
      <p:ext uri="{BB962C8B-B14F-4D97-AF65-F5344CB8AC3E}">
        <p14:creationId xmlns:p14="http://schemas.microsoft.com/office/powerpoint/2010/main" val="3823276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526280"/>
            <a:ext cx="10803339" cy="2163446"/>
          </a:xfrm>
        </p:spPr>
        <p:txBody>
          <a:bodyPr>
            <a:noAutofit/>
          </a:bodyPr>
          <a:lstStyle/>
          <a:p>
            <a:pPr marL="0" indent="0" algn="l">
              <a:lnSpc>
                <a:spcPct val="100000"/>
              </a:lnSpc>
              <a:spcBef>
                <a:spcPts val="400"/>
              </a:spcBef>
              <a:spcAft>
                <a:spcPts val="2400"/>
              </a:spcAft>
              <a:buNone/>
            </a:pPr>
            <a:r>
              <a:rPr lang="en-US" sz="2800" dirty="0"/>
              <a:t>Project Lead:  Ernie</a:t>
            </a:r>
          </a:p>
          <a:p>
            <a:pPr marL="0" indent="0" algn="l">
              <a:lnSpc>
                <a:spcPct val="100000"/>
              </a:lnSpc>
              <a:spcBef>
                <a:spcPts val="400"/>
              </a:spcBef>
              <a:spcAft>
                <a:spcPts val="2400"/>
              </a:spcAft>
              <a:buNone/>
            </a:pPr>
            <a:r>
              <a:rPr lang="en-US" sz="2800" dirty="0"/>
              <a:t>One-year Target: Maintain and protect existing fisheries </a:t>
            </a:r>
          </a:p>
          <a:p>
            <a:pPr marL="0" indent="0" algn="l">
              <a:lnSpc>
                <a:spcPct val="100000"/>
              </a:lnSpc>
              <a:spcBef>
                <a:spcPts val="400"/>
              </a:spcBef>
              <a:spcAft>
                <a:spcPts val="2400"/>
              </a:spcAft>
              <a:buNone/>
            </a:pPr>
            <a:r>
              <a:rPr lang="en-US" sz="2800" dirty="0"/>
              <a:t>Multi-year Goal: Protect and strengthen our existing fisheries</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Strengthen fisheries expertise, advocacy, public outreach, and education within the Borough</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a:bodyPr>
          <a:lstStyle/>
          <a:p>
            <a:pPr algn="ctr"/>
            <a:r>
              <a:rPr lang="en-US" i="1" dirty="0"/>
              <a:t>Strategic Initiative A.1:</a:t>
            </a:r>
            <a:br>
              <a:rPr lang="en-US" i="1" dirty="0"/>
            </a:br>
            <a:r>
              <a:rPr lang="en-US" sz="2400" i="1" dirty="0"/>
              <a:t> </a:t>
            </a:r>
            <a:br>
              <a:rPr lang="en-US" sz="4800" dirty="0"/>
            </a:br>
            <a:r>
              <a:rPr lang="en-US" sz="4800" dirty="0"/>
              <a:t>Fisheries Advocacy</a:t>
            </a:r>
          </a:p>
        </p:txBody>
      </p:sp>
      <p:pic>
        <p:nvPicPr>
          <p:cNvPr id="10" name="Graphic 1" descr="Work from home desk">
            <a:extLst>
              <a:ext uri="{FF2B5EF4-FFF2-40B4-BE49-F238E27FC236}">
                <a16:creationId xmlns:a16="http://schemas.microsoft.com/office/drawing/2014/main" id="{A08D0E87-E614-1147-881C-00A8628D3F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517740"/>
            <a:ext cx="640080" cy="640080"/>
          </a:xfrm>
          <a:prstGeom prst="rect">
            <a:avLst/>
          </a:prstGeom>
        </p:spPr>
      </p:pic>
      <p:pic>
        <p:nvPicPr>
          <p:cNvPr id="11" name="Graphic 2" descr="Bullseye">
            <a:extLst>
              <a:ext uri="{FF2B5EF4-FFF2-40B4-BE49-F238E27FC236}">
                <a16:creationId xmlns:a16="http://schemas.microsoft.com/office/drawing/2014/main" id="{5F2D0EA7-2AA6-5844-A8D2-07D6268A0A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260128"/>
            <a:ext cx="640080" cy="640080"/>
          </a:xfrm>
          <a:prstGeom prst="rect">
            <a:avLst/>
          </a:prstGeom>
        </p:spPr>
      </p:pic>
      <p:pic>
        <p:nvPicPr>
          <p:cNvPr id="12" name="Graphic 3" descr="Presentation with checklist">
            <a:extLst>
              <a:ext uri="{FF2B5EF4-FFF2-40B4-BE49-F238E27FC236}">
                <a16:creationId xmlns:a16="http://schemas.microsoft.com/office/drawing/2014/main" id="{66885F32-6458-0F45-A9EC-BF11C06DD3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940" y="6059722"/>
            <a:ext cx="640080" cy="640080"/>
          </a:xfrm>
          <a:prstGeom prst="rect">
            <a:avLst/>
          </a:prstGeom>
        </p:spPr>
      </p:pic>
    </p:spTree>
    <p:extLst>
      <p:ext uri="{BB962C8B-B14F-4D97-AF65-F5344CB8AC3E}">
        <p14:creationId xmlns:p14="http://schemas.microsoft.com/office/powerpoint/2010/main" val="99750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120199" y="2150896"/>
            <a:ext cx="5868694" cy="4707104"/>
          </a:xfrm>
        </p:spPr>
        <p:txBody>
          <a:bodyPr>
            <a:noAutofit/>
          </a:bodyPr>
          <a:lstStyle/>
          <a:p>
            <a:pPr>
              <a:spcAft>
                <a:spcPts val="1200"/>
              </a:spcAft>
            </a:pPr>
            <a:r>
              <a:rPr lang="en-US" sz="2600" dirty="0"/>
              <a:t>We don’t have an overarching fisheries organization that people can relate to.</a:t>
            </a:r>
          </a:p>
          <a:p>
            <a:pPr>
              <a:spcAft>
                <a:spcPts val="1200"/>
              </a:spcAft>
            </a:pPr>
            <a:r>
              <a:rPr lang="en-US" sz="2600" dirty="0"/>
              <a:t>Fisheries is how we exist as a borough; it is the primary economic driver of all the communities and is the source of the AEB and communities’ livelihoods.</a:t>
            </a:r>
          </a:p>
          <a:p>
            <a:pPr>
              <a:spcAft>
                <a:spcPts val="1200"/>
              </a:spcAft>
            </a:pPr>
            <a:r>
              <a:rPr lang="en-US" sz="2600" dirty="0"/>
              <a:t>When income sources leave, communities shut down.</a:t>
            </a:r>
          </a:p>
        </p:txBody>
      </p:sp>
      <p:sp>
        <p:nvSpPr>
          <p:cNvPr id="4" name="Content Placeholder 3">
            <a:extLst>
              <a:ext uri="{FF2B5EF4-FFF2-40B4-BE49-F238E27FC236}">
                <a16:creationId xmlns:a16="http://schemas.microsoft.com/office/drawing/2014/main" id="{26A8A493-0B6A-5042-BC5D-AC5B4698F760}"/>
              </a:ext>
            </a:extLst>
          </p:cNvPr>
          <p:cNvSpPr>
            <a:spLocks noGrp="1"/>
          </p:cNvSpPr>
          <p:nvPr>
            <p:ph sz="half" idx="2"/>
          </p:nvPr>
        </p:nvSpPr>
        <p:spPr>
          <a:xfrm>
            <a:off x="6323306" y="2150896"/>
            <a:ext cx="5868694" cy="4707103"/>
          </a:xfrm>
        </p:spPr>
        <p:txBody>
          <a:bodyPr>
            <a:noAutofit/>
          </a:bodyPr>
          <a:lstStyle/>
          <a:p>
            <a:pPr>
              <a:spcAft>
                <a:spcPts val="1200"/>
              </a:spcAft>
            </a:pPr>
            <a:r>
              <a:rPr lang="en-US" sz="2600" dirty="0"/>
              <a:t>Fisheries advocacy includes diversification of natural resources. When we get better at fisheries advocacy, we gain skills that help us support new developments.</a:t>
            </a:r>
          </a:p>
          <a:p>
            <a:pPr>
              <a:spcAft>
                <a:spcPts val="1200"/>
              </a:spcAft>
            </a:pPr>
            <a:r>
              <a:rPr lang="en-US" sz="2600" dirty="0"/>
              <a:t>Permits are leaving Alaska rapidly. People who own the permits live outside and fish over the season but don’t remain in the community (resources leave the community).</a:t>
            </a:r>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15678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201479" y="2150896"/>
            <a:ext cx="5868694" cy="4280903"/>
          </a:xfrm>
        </p:spPr>
        <p:txBody>
          <a:bodyPr>
            <a:noAutofit/>
          </a:bodyPr>
          <a:lstStyle/>
          <a:p>
            <a:pPr>
              <a:spcAft>
                <a:spcPts val="1200"/>
              </a:spcAft>
            </a:pPr>
            <a:r>
              <a:rPr lang="en-US" sz="2600" dirty="0"/>
              <a:t>Fisheries regulations are necessary, and it is critical we know how to navigate regulations.</a:t>
            </a:r>
          </a:p>
          <a:p>
            <a:pPr>
              <a:spcAft>
                <a:spcPts val="1200"/>
              </a:spcAft>
            </a:pPr>
            <a:r>
              <a:rPr lang="en-US" sz="2600" dirty="0"/>
              <a:t>Ground fish quotas are diminishing, and some fisheries are being rationalized.</a:t>
            </a:r>
          </a:p>
          <a:p>
            <a:pPr>
              <a:spcAft>
                <a:spcPts val="1200"/>
              </a:spcAft>
            </a:pPr>
            <a:r>
              <a:rPr lang="en-US" sz="2600" dirty="0"/>
              <a:t>Federal and state funding for surveys is diminishing resulting in more restrictive management.</a:t>
            </a:r>
          </a:p>
        </p:txBody>
      </p:sp>
      <p:sp>
        <p:nvSpPr>
          <p:cNvPr id="4" name="Content Placeholder 3">
            <a:extLst>
              <a:ext uri="{FF2B5EF4-FFF2-40B4-BE49-F238E27FC236}">
                <a16:creationId xmlns:a16="http://schemas.microsoft.com/office/drawing/2014/main" id="{26A8A493-0B6A-5042-BC5D-AC5B4698F760}"/>
              </a:ext>
            </a:extLst>
          </p:cNvPr>
          <p:cNvSpPr>
            <a:spLocks noGrp="1"/>
          </p:cNvSpPr>
          <p:nvPr>
            <p:ph sz="half" idx="2"/>
          </p:nvPr>
        </p:nvSpPr>
        <p:spPr>
          <a:xfrm>
            <a:off x="6323306" y="2150897"/>
            <a:ext cx="5667215" cy="3599316"/>
          </a:xfrm>
        </p:spPr>
        <p:txBody>
          <a:bodyPr>
            <a:noAutofit/>
          </a:bodyPr>
          <a:lstStyle/>
          <a:p>
            <a:pPr>
              <a:spcAft>
                <a:spcPts val="1200"/>
              </a:spcAft>
            </a:pPr>
            <a:r>
              <a:rPr lang="en-US" sz="2600" dirty="0"/>
              <a:t>COVID pandemic is further diminishing fisheries via both fishermen and processors.</a:t>
            </a:r>
          </a:p>
          <a:p>
            <a:pPr>
              <a:spcAft>
                <a:spcPts val="1200"/>
              </a:spcAft>
            </a:pPr>
            <a:r>
              <a:rPr lang="en-US" sz="2600" dirty="0"/>
              <a:t>COVID is reducing surveys which negatively impact stock assessments.</a:t>
            </a:r>
          </a:p>
          <a:p>
            <a:pPr>
              <a:spcAft>
                <a:spcPts val="1200"/>
              </a:spcAft>
            </a:pPr>
            <a:r>
              <a:rPr lang="en-US" sz="2600" dirty="0"/>
              <a:t>The environment is changing causing changes in our fisheries. </a:t>
            </a:r>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44594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99879" y="1988336"/>
            <a:ext cx="6077336" cy="4707104"/>
          </a:xfrm>
        </p:spPr>
        <p:txBody>
          <a:bodyPr>
            <a:noAutofit/>
          </a:bodyPr>
          <a:lstStyle/>
          <a:p>
            <a:pPr>
              <a:spcAft>
                <a:spcPts val="1200"/>
              </a:spcAft>
            </a:pPr>
            <a:r>
              <a:rPr lang="en-US" sz="2600" dirty="0"/>
              <a:t>Help communities reestablish new and/or strengthen existing advisory committees.</a:t>
            </a:r>
          </a:p>
          <a:p>
            <a:pPr>
              <a:spcAft>
                <a:spcPts val="1200"/>
              </a:spcAft>
            </a:pPr>
            <a:r>
              <a:rPr lang="en-US" sz="2600" dirty="0"/>
              <a:t>Anticipate needs and prepare responses to fisheries management limitations, emergency orders and actions.</a:t>
            </a:r>
          </a:p>
          <a:p>
            <a:pPr>
              <a:spcAft>
                <a:spcPts val="1200"/>
              </a:spcAft>
            </a:pPr>
            <a:r>
              <a:rPr lang="en-US" sz="2600" dirty="0"/>
              <a:t>Advocate for borough friendly positions on policy boards.</a:t>
            </a:r>
          </a:p>
          <a:p>
            <a:pPr>
              <a:spcAft>
                <a:spcPts val="1200"/>
              </a:spcAft>
            </a:pPr>
            <a:r>
              <a:rPr lang="en-US" sz="2600" dirty="0"/>
              <a:t>Continue to advocate for surveys.</a:t>
            </a:r>
          </a:p>
          <a:p>
            <a:pPr>
              <a:spcAft>
                <a:spcPts val="1200"/>
              </a:spcAft>
            </a:pPr>
            <a:endParaRPr lang="en-US" sz="2600" dirty="0"/>
          </a:p>
          <a:p>
            <a:pPr>
              <a:spcAft>
                <a:spcPts val="1200"/>
              </a:spcAft>
            </a:pPr>
            <a:endParaRPr lang="en-US" sz="2600" dirty="0"/>
          </a:p>
        </p:txBody>
      </p:sp>
      <p:sp>
        <p:nvSpPr>
          <p:cNvPr id="4" name="Content Placeholder 3">
            <a:extLst>
              <a:ext uri="{FF2B5EF4-FFF2-40B4-BE49-F238E27FC236}">
                <a16:creationId xmlns:a16="http://schemas.microsoft.com/office/drawing/2014/main" id="{26A8A493-0B6A-5042-BC5D-AC5B4698F760}"/>
              </a:ext>
            </a:extLst>
          </p:cNvPr>
          <p:cNvSpPr>
            <a:spLocks noGrp="1"/>
          </p:cNvSpPr>
          <p:nvPr>
            <p:ph sz="half" idx="2"/>
          </p:nvPr>
        </p:nvSpPr>
        <p:spPr>
          <a:xfrm>
            <a:off x="6221706" y="1988336"/>
            <a:ext cx="5868694" cy="4514063"/>
          </a:xfrm>
        </p:spPr>
        <p:txBody>
          <a:bodyPr>
            <a:noAutofit/>
          </a:bodyPr>
          <a:lstStyle/>
          <a:p>
            <a:pPr>
              <a:spcAft>
                <a:spcPts val="1200"/>
              </a:spcAft>
            </a:pPr>
            <a:r>
              <a:rPr lang="en-US" sz="2600" dirty="0"/>
              <a:t>Serve as facilitator in lieu of a traditional fisheries organization.</a:t>
            </a:r>
          </a:p>
          <a:p>
            <a:pPr>
              <a:spcAft>
                <a:spcPts val="1200"/>
              </a:spcAft>
            </a:pPr>
            <a:r>
              <a:rPr lang="en-US" sz="2600" dirty="0"/>
              <a:t>Maintaining existing fisheries infrastructure (e.g. processors).</a:t>
            </a:r>
          </a:p>
          <a:p>
            <a:pPr>
              <a:spcAft>
                <a:spcPts val="1200"/>
              </a:spcAft>
            </a:pPr>
            <a:r>
              <a:rPr lang="en-US" sz="2600" dirty="0"/>
              <a:t>Provide guidance and training to community to encourage participation in BOF advocacy. </a:t>
            </a:r>
          </a:p>
          <a:p>
            <a:pPr>
              <a:spcAft>
                <a:spcPts val="1200"/>
              </a:spcAft>
            </a:pPr>
            <a:r>
              <a:rPr lang="en-US" sz="2600" dirty="0"/>
              <a:t>Borough climate change policy in the context of fisheries and its impact on our fisheries. </a:t>
            </a:r>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31696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marL="0" indent="0">
              <a:spcAft>
                <a:spcPts val="1200"/>
              </a:spcAft>
              <a:buNone/>
            </a:pPr>
            <a:r>
              <a:rPr lang="en-US" sz="2600" dirty="0"/>
              <a:t>Advocacy to NPFMC re BSAI trawl cod program.</a:t>
            </a:r>
          </a:p>
          <a:p>
            <a:pPr>
              <a:spcAft>
                <a:spcPts val="1200"/>
              </a:spcAft>
            </a:pPr>
            <a:r>
              <a:rPr lang="en-US" sz="2600" dirty="0"/>
              <a:t>Limits offshore processing, keeps more processing onshore. </a:t>
            </a:r>
          </a:p>
          <a:p>
            <a:pPr>
              <a:spcAft>
                <a:spcPts val="1200"/>
              </a:spcAft>
            </a:pPr>
            <a:r>
              <a:rPr lang="en-US" sz="2600" dirty="0"/>
              <a:t>Sideboard's/limits participation in open access WGOA cod fisheries. </a:t>
            </a:r>
          </a:p>
          <a:p>
            <a:pPr marL="0" indent="0">
              <a:spcAft>
                <a:spcPts val="1200"/>
              </a:spcAft>
              <a:buNone/>
            </a:pPr>
            <a:r>
              <a:rPr lang="en-US" sz="2600" dirty="0"/>
              <a:t>Advocacy to Board of Fish: Facilitated comments opposing ACR’s 6 &amp; 7.</a:t>
            </a:r>
          </a:p>
          <a:p>
            <a:pPr marL="0" indent="0">
              <a:spcAft>
                <a:spcPts val="1200"/>
              </a:spcAft>
              <a:buNone/>
            </a:pPr>
            <a:r>
              <a:rPr lang="en-US" sz="2600" dirty="0"/>
              <a:t>Participated in the groundfish plan team process to set allocations.</a:t>
            </a:r>
          </a:p>
          <a:p>
            <a:pPr marL="0" indent="0">
              <a:spcAft>
                <a:spcPts val="1200"/>
              </a:spcAft>
              <a:buNone/>
            </a:pPr>
            <a:r>
              <a:rPr lang="en-US" sz="2600" dirty="0"/>
              <a:t>Met with fisherman, processors, communities, other partners to address common goals re AEB fisheries.</a:t>
            </a:r>
          </a:p>
          <a:p>
            <a:pPr marL="0" indent="0">
              <a:spcAft>
                <a:spcPts val="1200"/>
              </a:spcAft>
              <a:buNone/>
            </a:pPr>
            <a:endParaRPr lang="en-US" sz="2600" dirty="0"/>
          </a:p>
        </p:txBody>
      </p:sp>
    </p:spTree>
    <p:extLst>
      <p:ext uri="{BB962C8B-B14F-4D97-AF65-F5344CB8AC3E}">
        <p14:creationId xmlns:p14="http://schemas.microsoft.com/office/powerpoint/2010/main" val="125773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5AC2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2CC0-9EFC-4747-A47A-3E8C6D6AC4B4}"/>
              </a:ext>
            </a:extLst>
          </p:cNvPr>
          <p:cNvSpPr>
            <a:spLocks noGrp="1"/>
          </p:cNvSpPr>
          <p:nvPr>
            <p:ph type="title"/>
          </p:nvPr>
        </p:nvSpPr>
        <p:spPr/>
        <p:txBody>
          <a:bodyPr>
            <a:normAutofit/>
          </a:bodyPr>
          <a:lstStyle/>
          <a:p>
            <a:r>
              <a:rPr lang="en-US" sz="4800" dirty="0"/>
              <a:t>Vision Navigation Overview</a:t>
            </a:r>
          </a:p>
        </p:txBody>
      </p:sp>
      <p:sp>
        <p:nvSpPr>
          <p:cNvPr id="4" name="Content Placeholder 3">
            <a:extLst>
              <a:ext uri="{FF2B5EF4-FFF2-40B4-BE49-F238E27FC236}">
                <a16:creationId xmlns:a16="http://schemas.microsoft.com/office/drawing/2014/main" id="{DA713B18-62CD-4B4F-B7DB-AD197EFEF12A}"/>
              </a:ext>
            </a:extLst>
          </p:cNvPr>
          <p:cNvSpPr>
            <a:spLocks noGrp="1"/>
          </p:cNvSpPr>
          <p:nvPr>
            <p:ph idx="1"/>
          </p:nvPr>
        </p:nvSpPr>
        <p:spPr>
          <a:xfrm>
            <a:off x="4685845" y="2336873"/>
            <a:ext cx="6829395" cy="4048429"/>
          </a:xfrm>
        </p:spPr>
        <p:txBody>
          <a:bodyPr>
            <a:noAutofit/>
          </a:bodyPr>
          <a:lstStyle/>
          <a:p>
            <a:pPr marL="0" indent="0" algn="ctr">
              <a:spcAft>
                <a:spcPts val="1800"/>
              </a:spcAft>
              <a:buClr>
                <a:srgbClr val="000000"/>
              </a:buClr>
              <a:buNone/>
            </a:pPr>
            <a:r>
              <a:rPr lang="en-US" sz="3200" b="1" dirty="0"/>
              <a:t>Planning = </a:t>
            </a:r>
            <a:r>
              <a:rPr lang="en-US" sz="3200" dirty="0"/>
              <a:t>to formulate a program for accomplishment</a:t>
            </a:r>
          </a:p>
          <a:p>
            <a:pPr marL="0" indent="0" algn="ctr">
              <a:spcAft>
                <a:spcPts val="1800"/>
              </a:spcAft>
              <a:buClr>
                <a:srgbClr val="000000"/>
              </a:buClr>
              <a:buNone/>
            </a:pPr>
            <a:r>
              <a:rPr lang="en-US" sz="3200" b="1" dirty="0"/>
              <a:t>Strategic =</a:t>
            </a:r>
            <a:r>
              <a:rPr lang="en-US" sz="3200" dirty="0"/>
              <a:t> that which is essential to be effective</a:t>
            </a:r>
          </a:p>
          <a:p>
            <a:pPr marL="0" indent="0" algn="ctr">
              <a:spcAft>
                <a:spcPts val="1800"/>
              </a:spcAft>
              <a:buNone/>
            </a:pPr>
            <a:r>
              <a:rPr lang="en-US" sz="3200" b="1" dirty="0"/>
              <a:t>Vision Navigation </a:t>
            </a:r>
            <a:r>
              <a:rPr lang="en-US" sz="3200" dirty="0"/>
              <a:t>= Partnering to plan and execute the results that are vital to the organization</a:t>
            </a:r>
          </a:p>
          <a:p>
            <a:pPr marL="0" indent="0" algn="ctr">
              <a:buNone/>
            </a:pPr>
            <a:endParaRPr lang="en-US" sz="3200" dirty="0"/>
          </a:p>
        </p:txBody>
      </p:sp>
      <p:pic>
        <p:nvPicPr>
          <p:cNvPr id="6" name="Picture 5" descr="A picture containing map, text&#10;&#10;Description generated with very high confidence">
            <a:extLst>
              <a:ext uri="{FF2B5EF4-FFF2-40B4-BE49-F238E27FC236}">
                <a16:creationId xmlns:a16="http://schemas.microsoft.com/office/drawing/2014/main" id="{B3D54045-2ED6-F047-A444-6632A1CF12B8}"/>
              </a:ext>
            </a:extLst>
          </p:cNvPr>
          <p:cNvPicPr>
            <a:picLocks noChangeAspect="1"/>
          </p:cNvPicPr>
          <p:nvPr/>
        </p:nvPicPr>
        <p:blipFill>
          <a:blip r:embed="rId3"/>
          <a:stretch>
            <a:fillRect/>
          </a:stretch>
        </p:blipFill>
        <p:spPr>
          <a:xfrm>
            <a:off x="1018262" y="2336873"/>
            <a:ext cx="2603114" cy="3869963"/>
          </a:xfrm>
          <a:prstGeom prst="rect">
            <a:avLst/>
          </a:prstGeom>
        </p:spPr>
      </p:pic>
    </p:spTree>
    <p:extLst>
      <p:ext uri="{BB962C8B-B14F-4D97-AF65-F5344CB8AC3E}">
        <p14:creationId xmlns:p14="http://schemas.microsoft.com/office/powerpoint/2010/main" val="661735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910370" y="2161308"/>
            <a:ext cx="6077336" cy="4451004"/>
          </a:xfrm>
        </p:spPr>
        <p:txBody>
          <a:bodyPr>
            <a:noAutofit/>
          </a:bodyPr>
          <a:lstStyle/>
          <a:p>
            <a:pPr marL="0" indent="0">
              <a:spcAft>
                <a:spcPts val="1200"/>
              </a:spcAft>
              <a:buNone/>
            </a:pPr>
            <a:r>
              <a:rPr lang="en-US" sz="3200" dirty="0"/>
              <a:t>New for 2022</a:t>
            </a:r>
          </a:p>
          <a:p>
            <a:pPr>
              <a:spcAft>
                <a:spcPts val="1200"/>
              </a:spcAft>
            </a:pPr>
            <a:r>
              <a:rPr lang="en-US" sz="2600" dirty="0"/>
              <a:t>Increase BOF facetime.</a:t>
            </a:r>
          </a:p>
          <a:p>
            <a:pPr>
              <a:spcAft>
                <a:spcPts val="1200"/>
              </a:spcAft>
            </a:pPr>
            <a:r>
              <a:rPr lang="en-US" sz="2600" dirty="0"/>
              <a:t>Chum issues and response plan.</a:t>
            </a:r>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89202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405509"/>
            <a:ext cx="10803339" cy="2163446"/>
          </a:xfrm>
        </p:spPr>
        <p:txBody>
          <a:bodyPr>
            <a:noAutofit/>
          </a:bodyPr>
          <a:lstStyle/>
          <a:p>
            <a:pPr marL="0" indent="0" algn="l">
              <a:lnSpc>
                <a:spcPct val="100000"/>
              </a:lnSpc>
              <a:spcBef>
                <a:spcPts val="0"/>
              </a:spcBef>
              <a:spcAft>
                <a:spcPts val="1000"/>
              </a:spcAft>
              <a:buNone/>
            </a:pPr>
            <a:r>
              <a:rPr lang="en-US" sz="2800" dirty="0"/>
              <a:t>Project Lead:  Charlotte</a:t>
            </a:r>
          </a:p>
          <a:p>
            <a:pPr marL="0" indent="0">
              <a:lnSpc>
                <a:spcPct val="100000"/>
              </a:lnSpc>
              <a:spcBef>
                <a:spcPts val="0"/>
              </a:spcBef>
              <a:spcAft>
                <a:spcPts val="1000"/>
              </a:spcAft>
              <a:buNone/>
            </a:pPr>
            <a:r>
              <a:rPr lang="en-US" sz="2800" dirty="0"/>
              <a:t>One-year Target: Complete genetic &amp; tagging study on western gulf pacific cod </a:t>
            </a:r>
          </a:p>
          <a:p>
            <a:pPr marL="0" indent="0">
              <a:lnSpc>
                <a:spcPct val="100000"/>
              </a:lnSpc>
              <a:spcBef>
                <a:spcPts val="0"/>
              </a:spcBef>
              <a:spcAft>
                <a:spcPts val="1000"/>
              </a:spcAft>
              <a:buNone/>
            </a:pPr>
            <a:r>
              <a:rPr lang="en-US" sz="2800" dirty="0"/>
              <a:t>Multi-year Goal: To have a supplemental survey in the western gulf for ground fish </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244860" y="1116473"/>
            <a:ext cx="6947139"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Strengthen fisheries expertise, public outreach, advocacy, and education within the Borough. Research that supports the management of local commercial fisheries.</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a:bodyPr>
          <a:lstStyle/>
          <a:p>
            <a:pPr algn="ctr"/>
            <a:r>
              <a:rPr lang="en-US" i="1" dirty="0"/>
              <a:t>Strategic Initiative A.2:</a:t>
            </a:r>
            <a:br>
              <a:rPr lang="en-US" i="1" dirty="0"/>
            </a:br>
            <a:r>
              <a:rPr lang="en-US" sz="2400" i="1" dirty="0"/>
              <a:t> </a:t>
            </a:r>
            <a:br>
              <a:rPr lang="en-US" sz="4800" dirty="0"/>
            </a:br>
            <a:r>
              <a:rPr lang="en-US" sz="4800" dirty="0"/>
              <a:t>Fisheries Research</a:t>
            </a:r>
          </a:p>
        </p:txBody>
      </p:sp>
      <p:pic>
        <p:nvPicPr>
          <p:cNvPr id="10" name="Graphic 1" descr="Work from home desk">
            <a:extLst>
              <a:ext uri="{FF2B5EF4-FFF2-40B4-BE49-F238E27FC236}">
                <a16:creationId xmlns:a16="http://schemas.microsoft.com/office/drawing/2014/main" id="{2D4CF7E9-E2C8-E441-88DC-E22BF7A695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39" y="4419029"/>
            <a:ext cx="640080" cy="640080"/>
          </a:xfrm>
          <a:prstGeom prst="rect">
            <a:avLst/>
          </a:prstGeom>
        </p:spPr>
      </p:pic>
      <p:pic>
        <p:nvPicPr>
          <p:cNvPr id="11" name="Graphic 2" descr="Bullseye">
            <a:extLst>
              <a:ext uri="{FF2B5EF4-FFF2-40B4-BE49-F238E27FC236}">
                <a16:creationId xmlns:a16="http://schemas.microsoft.com/office/drawing/2014/main" id="{1B1253B7-6E4A-644B-A719-2CD31D81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39" y="5153253"/>
            <a:ext cx="640080" cy="640080"/>
          </a:xfrm>
          <a:prstGeom prst="rect">
            <a:avLst/>
          </a:prstGeom>
        </p:spPr>
      </p:pic>
      <p:pic>
        <p:nvPicPr>
          <p:cNvPr id="12" name="Graphic 3" descr="Presentation with checklist">
            <a:extLst>
              <a:ext uri="{FF2B5EF4-FFF2-40B4-BE49-F238E27FC236}">
                <a16:creationId xmlns:a16="http://schemas.microsoft.com/office/drawing/2014/main" id="{A7498079-441A-2940-95B9-C42C451810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939" y="6094610"/>
            <a:ext cx="640080" cy="640080"/>
          </a:xfrm>
          <a:prstGeom prst="rect">
            <a:avLst/>
          </a:prstGeom>
        </p:spPr>
      </p:pic>
    </p:spTree>
    <p:extLst>
      <p:ext uri="{BB962C8B-B14F-4D97-AF65-F5344CB8AC3E}">
        <p14:creationId xmlns:p14="http://schemas.microsoft.com/office/powerpoint/2010/main" val="2690061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34224" y="2239861"/>
            <a:ext cx="11509694" cy="3347207"/>
          </a:xfrm>
        </p:spPr>
        <p:txBody>
          <a:bodyPr>
            <a:noAutofit/>
          </a:bodyPr>
          <a:lstStyle/>
          <a:p>
            <a:pPr>
              <a:spcAft>
                <a:spcPts val="1200"/>
              </a:spcAft>
            </a:pPr>
            <a:r>
              <a:rPr lang="en-US" sz="2600" dirty="0"/>
              <a:t>Supporting fisheries research reduces uncertainty in stock assessments and supports realistic quotas. </a:t>
            </a:r>
          </a:p>
          <a:p>
            <a:pPr>
              <a:spcAft>
                <a:spcPts val="1200"/>
              </a:spcAft>
            </a:pPr>
            <a:endParaRPr lang="en-US" sz="2600" dirty="0"/>
          </a:p>
          <a:p>
            <a:pPr>
              <a:spcAft>
                <a:spcPts val="1200"/>
              </a:spcAft>
            </a:pPr>
            <a:r>
              <a:rPr lang="en-US" sz="2600" dirty="0"/>
              <a:t>Our region is underrepresented in surveys. </a:t>
            </a:r>
          </a:p>
          <a:p>
            <a:pPr>
              <a:spcAft>
                <a:spcPts val="1200"/>
              </a:spcAft>
            </a:pPr>
            <a:endParaRPr lang="en-US" sz="2600" dirty="0"/>
          </a:p>
          <a:p>
            <a:pPr>
              <a:spcAft>
                <a:spcPts val="1200"/>
              </a:spcAft>
            </a:pPr>
            <a:r>
              <a:rPr lang="en-US" sz="2600" dirty="0"/>
              <a:t>We need to set a precedent that we can complete this research with the assistance of local people decreasing the cost of research and improving accuracy. </a:t>
            </a:r>
          </a:p>
          <a:p>
            <a:pPr>
              <a:spcAft>
                <a:spcPts val="1200"/>
              </a:spcAft>
            </a:pPr>
            <a:endParaRPr lang="en-US" sz="3100" dirty="0"/>
          </a:p>
          <a:p>
            <a:pPr>
              <a:spcAft>
                <a:spcPts val="1200"/>
              </a:spcAft>
            </a:pPr>
            <a:endParaRPr lang="en-US" sz="3100" dirty="0"/>
          </a:p>
          <a:p>
            <a:pPr>
              <a:spcAft>
                <a:spcPts val="1200"/>
              </a:spcAft>
            </a:pPr>
            <a:endParaRPr lang="en-US" sz="3100" dirty="0"/>
          </a:p>
          <a:p>
            <a:pPr>
              <a:spcAft>
                <a:spcPts val="1200"/>
              </a:spcAft>
            </a:pPr>
            <a:endParaRPr lang="en-US" sz="3100" dirty="0"/>
          </a:p>
        </p:txBody>
      </p:sp>
    </p:spTree>
    <p:extLst>
      <p:ext uri="{BB962C8B-B14F-4D97-AF65-F5344CB8AC3E}">
        <p14:creationId xmlns:p14="http://schemas.microsoft.com/office/powerpoint/2010/main" val="3107510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657805"/>
          </a:xfrm>
        </p:spPr>
        <p:txBody>
          <a:bodyPr>
            <a:no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 Tagging: </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March 2021 field work successfully completed; 25 satellite tags, 957 conventional tags, 155 biological samples.</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To date, the majority of the satellite tagged fish were recovered in the Bering Sea.</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Partial funding secured for continued 2022 work.</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Survey Project: original concept not feasible; other methods being explored.</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Other Research: </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EM: $1,486,051 in grant funding across 3 projects; restructuring of pelagic pollock trawl fishery to remove observers from vessels and implement salmon census.</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Data Portal: data ownership for fisherman; real-time salmon bycatch hotspot mapping.</a:t>
            </a:r>
          </a:p>
          <a:p>
            <a:pPr>
              <a:spcAft>
                <a:spcPts val="1200"/>
              </a:spcAft>
            </a:pPr>
            <a:endParaRPr lang="en-US" sz="2600" dirty="0"/>
          </a:p>
        </p:txBody>
      </p:sp>
    </p:spTree>
    <p:extLst>
      <p:ext uri="{BB962C8B-B14F-4D97-AF65-F5344CB8AC3E}">
        <p14:creationId xmlns:p14="http://schemas.microsoft.com/office/powerpoint/2010/main" val="3737012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023222" y="2997362"/>
            <a:ext cx="6835318" cy="3107409"/>
          </a:xfrm>
        </p:spPr>
        <p:txBody>
          <a:bodyPr>
            <a:noAutofit/>
          </a:bodyPr>
          <a:lstStyle/>
          <a:p>
            <a:pPr>
              <a:spcAft>
                <a:spcPts val="1800"/>
              </a:spcAft>
            </a:pPr>
            <a:r>
              <a:rPr lang="en-US" sz="3100" dirty="0"/>
              <a:t>Secure additional funding for research projects.</a:t>
            </a:r>
          </a:p>
          <a:p>
            <a:pPr>
              <a:spcAft>
                <a:spcPts val="1800"/>
              </a:spcAft>
            </a:pPr>
            <a:r>
              <a:rPr lang="en-US" sz="3100" dirty="0"/>
              <a:t>Continue partnerships with local individuals and agencies.</a:t>
            </a:r>
          </a:p>
          <a:p>
            <a:pPr>
              <a:spcAft>
                <a:spcPts val="1800"/>
              </a:spcAft>
            </a:pPr>
            <a:endParaRPr lang="en-US" sz="3100" dirty="0"/>
          </a:p>
          <a:p>
            <a:pPr>
              <a:spcAft>
                <a:spcPts val="1800"/>
              </a:spcAft>
            </a:pPr>
            <a:endParaRPr lang="en-US" sz="3100" dirty="0"/>
          </a:p>
          <a:p>
            <a:pPr>
              <a:spcAft>
                <a:spcPts val="1800"/>
              </a:spcAft>
            </a:pPr>
            <a:endParaRPr lang="en-US" sz="3100" dirty="0"/>
          </a:p>
        </p:txBody>
      </p:sp>
      <p:pic>
        <p:nvPicPr>
          <p:cNvPr id="4" name="Picture 3" descr="A group of fish in the water&#10;&#10;Description generated with high confidence">
            <a:extLst>
              <a:ext uri="{FF2B5EF4-FFF2-40B4-BE49-F238E27FC236}">
                <a16:creationId xmlns:a16="http://schemas.microsoft.com/office/drawing/2014/main" id="{C290915D-06E9-9444-805C-A3CA0AAFAFA9}"/>
              </a:ext>
            </a:extLst>
          </p:cNvPr>
          <p:cNvPicPr>
            <a:picLocks noChangeAspect="1"/>
          </p:cNvPicPr>
          <p:nvPr/>
        </p:nvPicPr>
        <p:blipFill>
          <a:blip r:embed="rId2"/>
          <a:stretch>
            <a:fillRect/>
          </a:stretch>
        </p:blipFill>
        <p:spPr>
          <a:xfrm>
            <a:off x="7979531" y="2997363"/>
            <a:ext cx="3189247" cy="2377440"/>
          </a:xfrm>
          <a:prstGeom prst="rect">
            <a:avLst/>
          </a:prstGeom>
        </p:spPr>
      </p:pic>
    </p:spTree>
    <p:extLst>
      <p:ext uri="{BB962C8B-B14F-4D97-AF65-F5344CB8AC3E}">
        <p14:creationId xmlns:p14="http://schemas.microsoft.com/office/powerpoint/2010/main" val="3136742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847112"/>
            <a:ext cx="10803339" cy="1903645"/>
          </a:xfrm>
        </p:spPr>
        <p:txBody>
          <a:bodyPr>
            <a:noAutofit/>
          </a:bodyPr>
          <a:lstStyle/>
          <a:p>
            <a:pPr marL="0" indent="0">
              <a:lnSpc>
                <a:spcPct val="100000"/>
              </a:lnSpc>
              <a:spcBef>
                <a:spcPts val="0"/>
              </a:spcBef>
              <a:spcAft>
                <a:spcPts val="2200"/>
              </a:spcAft>
              <a:buNone/>
            </a:pPr>
            <a:r>
              <a:rPr lang="en-US" sz="2800" dirty="0"/>
              <a:t>One-year Target: Respond to Agenda Change Request</a:t>
            </a:r>
          </a:p>
          <a:p>
            <a:pPr marL="0" indent="0">
              <a:lnSpc>
                <a:spcPct val="100000"/>
              </a:lnSpc>
              <a:spcBef>
                <a:spcPts val="0"/>
              </a:spcBef>
              <a:spcAft>
                <a:spcPts val="2200"/>
              </a:spcAft>
              <a:buNone/>
            </a:pPr>
            <a:r>
              <a:rPr lang="en-US" sz="2800" dirty="0"/>
              <a:t>Multi-year Goal: Protect &amp; strengthen our existing fisheries including two major BOF meetings </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275054" y="1455282"/>
            <a:ext cx="6607067" cy="146561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Preparation for BOF proposals</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a:bodyPr>
          <a:lstStyle/>
          <a:p>
            <a:pPr algn="ctr"/>
            <a:r>
              <a:rPr lang="en-US" i="1" dirty="0"/>
              <a:t>Strategic Initiative A.3:</a:t>
            </a:r>
            <a:br>
              <a:rPr lang="en-US" i="1" dirty="0"/>
            </a:br>
            <a:r>
              <a:rPr lang="en-US" sz="2400" i="1" dirty="0"/>
              <a:t> </a:t>
            </a:r>
            <a:br>
              <a:rPr lang="en-US" sz="4800" dirty="0"/>
            </a:br>
            <a:r>
              <a:rPr lang="en-US" sz="4800" dirty="0"/>
              <a:t>Board of Fish</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5054" y="3108960"/>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4723275"/>
            <a:ext cx="640080" cy="640080"/>
          </a:xfrm>
          <a:prstGeom prst="rect">
            <a:avLst/>
          </a:prstGeom>
        </p:spPr>
      </p:pic>
      <p:pic>
        <p:nvPicPr>
          <p:cNvPr id="12" name="Graphic 3" descr="Presentation with checklist">
            <a:extLst>
              <a:ext uri="{FF2B5EF4-FFF2-40B4-BE49-F238E27FC236}">
                <a16:creationId xmlns:a16="http://schemas.microsoft.com/office/drawing/2014/main" id="{D80DC695-EC7B-6E43-9174-FC83CCB547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940" y="5710910"/>
            <a:ext cx="640080" cy="640080"/>
          </a:xfrm>
          <a:prstGeom prst="rect">
            <a:avLst/>
          </a:prstGeom>
        </p:spPr>
      </p:pic>
      <p:sp>
        <p:nvSpPr>
          <p:cNvPr id="13" name="Text Placeholder 2">
            <a:extLst>
              <a:ext uri="{FF2B5EF4-FFF2-40B4-BE49-F238E27FC236}">
                <a16:creationId xmlns:a16="http://schemas.microsoft.com/office/drawing/2014/main" id="{B63EEDE7-D134-2747-AA32-8DE6E1EA33A2}"/>
              </a:ext>
            </a:extLst>
          </p:cNvPr>
          <p:cNvSpPr txBox="1">
            <a:spLocks/>
          </p:cNvSpPr>
          <p:nvPr/>
        </p:nvSpPr>
        <p:spPr>
          <a:xfrm>
            <a:off x="5915135" y="3108960"/>
            <a:ext cx="6195586" cy="146561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1800"/>
              </a:spcAft>
            </a:pPr>
            <a:r>
              <a:rPr lang="en-US" sz="3200" dirty="0">
                <a:latin typeface="Arial" panose="020B0604020202020204" pitchFamily="34" charset="0"/>
              </a:rPr>
              <a:t>Project Lead: Ernie</a:t>
            </a:r>
          </a:p>
        </p:txBody>
      </p:sp>
    </p:spTree>
    <p:extLst>
      <p:ext uri="{BB962C8B-B14F-4D97-AF65-F5344CB8AC3E}">
        <p14:creationId xmlns:p14="http://schemas.microsoft.com/office/powerpoint/2010/main" val="1399709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67780" y="2129052"/>
            <a:ext cx="11199877" cy="4556973"/>
          </a:xfrm>
        </p:spPr>
        <p:txBody>
          <a:bodyPr>
            <a:noAutofit/>
          </a:bodyPr>
          <a:lstStyle/>
          <a:p>
            <a:pPr>
              <a:spcAft>
                <a:spcPts val="1200"/>
              </a:spcAft>
            </a:pPr>
            <a:r>
              <a:rPr lang="en-US" sz="2600" dirty="0"/>
              <a:t>The Board of fish added issue will increase our workload substantially. </a:t>
            </a:r>
          </a:p>
          <a:p>
            <a:pPr>
              <a:spcAft>
                <a:spcPts val="1200"/>
              </a:spcAft>
            </a:pPr>
            <a:r>
              <a:rPr lang="en-US" sz="2600" dirty="0"/>
              <a:t>BOF makeup has changed dramatically over last year.</a:t>
            </a:r>
          </a:p>
          <a:p>
            <a:pPr>
              <a:spcAft>
                <a:spcPts val="1200"/>
              </a:spcAft>
            </a:pPr>
            <a:r>
              <a:rPr lang="en-US" sz="2600" dirty="0"/>
              <a:t>BOF has changed in board makeup and may need additional outreach/education about Area M.</a:t>
            </a:r>
          </a:p>
          <a:p>
            <a:pPr>
              <a:spcAft>
                <a:spcPts val="1200"/>
              </a:spcAft>
            </a:pPr>
            <a:r>
              <a:rPr lang="en-US" sz="2600" dirty="0"/>
              <a:t>With both Area M and Chignik submitting disaster requests we need to prepare for potential opposition?</a:t>
            </a:r>
          </a:p>
          <a:p>
            <a:pPr>
              <a:spcAft>
                <a:spcPts val="1200"/>
              </a:spcAft>
            </a:pPr>
            <a:r>
              <a:rPr lang="en-US" sz="2600" dirty="0"/>
              <a:t>We have 2 critical BOF meetings during this plan time period.</a:t>
            </a:r>
          </a:p>
          <a:p>
            <a:pPr>
              <a:spcAft>
                <a:spcPts val="1200"/>
              </a:spcAft>
            </a:pPr>
            <a:r>
              <a:rPr lang="en-US" sz="2600" dirty="0"/>
              <a:t>Opportunity for AEB to voice opinions/position.</a:t>
            </a:r>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812896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marL="0" indent="0">
              <a:lnSpc>
                <a:spcPct val="200000"/>
              </a:lnSpc>
              <a:spcAft>
                <a:spcPts val="1200"/>
              </a:spcAft>
              <a:buNone/>
            </a:pPr>
            <a:r>
              <a:rPr lang="en-US" sz="2600" dirty="0"/>
              <a:t>Preparations for March 2022 Board of Fish meeting. </a:t>
            </a:r>
          </a:p>
          <a:p>
            <a:pPr>
              <a:lnSpc>
                <a:spcPct val="200000"/>
              </a:lnSpc>
              <a:spcAft>
                <a:spcPts val="1200"/>
              </a:spcAft>
            </a:pPr>
            <a:r>
              <a:rPr lang="en-US" sz="2600" dirty="0"/>
              <a:t>Meetings with fisherman, partners, potential consultants, Board members. </a:t>
            </a:r>
          </a:p>
          <a:p>
            <a:pPr>
              <a:lnSpc>
                <a:spcPct val="200000"/>
              </a:lnSpc>
              <a:spcAft>
                <a:spcPts val="1200"/>
              </a:spcAft>
            </a:pPr>
            <a:r>
              <a:rPr lang="en-US" sz="2600" dirty="0"/>
              <a:t>Securing needed funding for an unexpected Board of Fish year. </a:t>
            </a:r>
          </a:p>
          <a:p>
            <a:pPr>
              <a:lnSpc>
                <a:spcPct val="200000"/>
              </a:lnSpc>
              <a:spcAft>
                <a:spcPts val="1200"/>
              </a:spcAft>
            </a:pPr>
            <a:r>
              <a:rPr lang="en-US" sz="2600" dirty="0"/>
              <a:t>Preparing documents- white papers, memos, and letters.   </a:t>
            </a:r>
          </a:p>
        </p:txBody>
      </p:sp>
    </p:spTree>
    <p:extLst>
      <p:ext uri="{BB962C8B-B14F-4D97-AF65-F5344CB8AC3E}">
        <p14:creationId xmlns:p14="http://schemas.microsoft.com/office/powerpoint/2010/main" val="395347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59391" y="2248250"/>
            <a:ext cx="11312173" cy="4043493"/>
          </a:xfrm>
        </p:spPr>
        <p:txBody>
          <a:bodyPr>
            <a:noAutofit/>
          </a:bodyPr>
          <a:lstStyle/>
          <a:p>
            <a:pPr>
              <a:spcAft>
                <a:spcPts val="1200"/>
              </a:spcAft>
            </a:pPr>
            <a:r>
              <a:rPr lang="en-US" sz="2600" dirty="0"/>
              <a:t>Prepare white paper/brochure to present to BOF members individually.</a:t>
            </a:r>
          </a:p>
          <a:p>
            <a:pPr>
              <a:spcAft>
                <a:spcPts val="1200"/>
              </a:spcAft>
            </a:pPr>
            <a:r>
              <a:rPr lang="en-US" sz="2600" dirty="0"/>
              <a:t>Working with Advisory Committees and individual fishermen on advocacy issues to:</a:t>
            </a:r>
          </a:p>
          <a:p>
            <a:pPr lvl="1">
              <a:spcAft>
                <a:spcPts val="1200"/>
              </a:spcAft>
              <a:buFont typeface="System Font Regular"/>
              <a:buChar char="-"/>
            </a:pPr>
            <a:r>
              <a:rPr lang="en-US" sz="2600" dirty="0"/>
              <a:t>Outreach to BOF members</a:t>
            </a:r>
          </a:p>
          <a:p>
            <a:pPr lvl="1">
              <a:spcAft>
                <a:spcPts val="1200"/>
              </a:spcAft>
              <a:buFont typeface="System Font Regular"/>
              <a:buChar char="-"/>
            </a:pPr>
            <a:r>
              <a:rPr lang="en-US" sz="2600" dirty="0"/>
              <a:t>Act as a resource for developing BOF proposals</a:t>
            </a:r>
          </a:p>
          <a:p>
            <a:pPr lvl="1">
              <a:spcAft>
                <a:spcPts val="1200"/>
              </a:spcAft>
              <a:buFont typeface="System Font Regular"/>
              <a:buChar char="-"/>
            </a:pPr>
            <a:r>
              <a:rPr lang="en-US" sz="2600" dirty="0"/>
              <a:t>Anticipate losses and prepare for negotiations</a:t>
            </a:r>
          </a:p>
          <a:p>
            <a:pPr>
              <a:spcAft>
                <a:spcPts val="1200"/>
              </a:spcAft>
            </a:pPr>
            <a:r>
              <a:rPr lang="en-US" sz="2600" dirty="0"/>
              <a:t>Prepare chum background documents.</a:t>
            </a:r>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422619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526280"/>
            <a:ext cx="10803339" cy="2163446"/>
          </a:xfrm>
        </p:spPr>
        <p:txBody>
          <a:bodyPr>
            <a:noAutofit/>
          </a:bodyPr>
          <a:lstStyle/>
          <a:p>
            <a:pPr marL="0" indent="0">
              <a:lnSpc>
                <a:spcPct val="100000"/>
              </a:lnSpc>
              <a:buNone/>
            </a:pPr>
            <a:r>
              <a:rPr lang="en-US" sz="2800" dirty="0"/>
              <a:t>One-year Target: Construct a Kelp Pilot farm &amp; identify another potential mariculture revenue stream </a:t>
            </a:r>
          </a:p>
          <a:p>
            <a:pPr marL="0" indent="0">
              <a:lnSpc>
                <a:spcPct val="100000"/>
              </a:lnSpc>
              <a:buNone/>
            </a:pPr>
            <a:r>
              <a:rPr lang="en-US" sz="2800" dirty="0"/>
              <a:t>Multi-year Goal: Continue to explore alternative uses and industries for our natural resources. Identify a minimum of one alternative natural resource option in the borough.</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246478" y="1157087"/>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Identifying and capitalizing on existing resources in the region to grow our economy.</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871544" cy="2773680"/>
          </a:xfrm>
        </p:spPr>
        <p:txBody>
          <a:bodyPr>
            <a:normAutofit fontScale="90000"/>
          </a:bodyPr>
          <a:lstStyle/>
          <a:p>
            <a:pPr algn="ctr"/>
            <a:r>
              <a:rPr lang="en-US" i="1" dirty="0"/>
              <a:t>Strategic Initiative B:</a:t>
            </a:r>
            <a:br>
              <a:rPr lang="en-US" i="1" dirty="0"/>
            </a:br>
            <a:r>
              <a:rPr lang="en-US" sz="2400" i="1" dirty="0"/>
              <a:t> </a:t>
            </a:r>
            <a:br>
              <a:rPr lang="en-US" sz="4800" dirty="0"/>
            </a:br>
            <a:r>
              <a:rPr lang="en-US" sz="4800" dirty="0"/>
              <a:t>Diversification of Natural Resources</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84362" y="3736682"/>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4704439"/>
            <a:ext cx="640080" cy="640080"/>
          </a:xfrm>
          <a:prstGeom prst="rect">
            <a:avLst/>
          </a:prstGeom>
        </p:spPr>
      </p:pic>
      <p:pic>
        <p:nvPicPr>
          <p:cNvPr id="12" name="Graphic 3" descr="Presentation with checklist">
            <a:extLst>
              <a:ext uri="{FF2B5EF4-FFF2-40B4-BE49-F238E27FC236}">
                <a16:creationId xmlns:a16="http://schemas.microsoft.com/office/drawing/2014/main" id="{D80DC695-EC7B-6E43-9174-FC83CCB547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940" y="5812369"/>
            <a:ext cx="640080" cy="640080"/>
          </a:xfrm>
          <a:prstGeom prst="rect">
            <a:avLst/>
          </a:prstGeom>
        </p:spPr>
      </p:pic>
      <p:sp>
        <p:nvSpPr>
          <p:cNvPr id="13" name="Text Placeholder 2">
            <a:extLst>
              <a:ext uri="{FF2B5EF4-FFF2-40B4-BE49-F238E27FC236}">
                <a16:creationId xmlns:a16="http://schemas.microsoft.com/office/drawing/2014/main" id="{2410B8AB-AB14-8B43-B518-C8A60F28C3B4}"/>
              </a:ext>
            </a:extLst>
          </p:cNvPr>
          <p:cNvSpPr txBox="1">
            <a:spLocks/>
          </p:cNvSpPr>
          <p:nvPr/>
        </p:nvSpPr>
        <p:spPr>
          <a:xfrm>
            <a:off x="5981700" y="3593236"/>
            <a:ext cx="5801359" cy="868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800" dirty="0">
                <a:latin typeface="Arial" panose="020B0604020202020204" pitchFamily="34" charset="0"/>
              </a:rPr>
              <a:t>Project Lead: Charlotte </a:t>
            </a:r>
          </a:p>
        </p:txBody>
      </p:sp>
    </p:spTree>
    <p:extLst>
      <p:ext uri="{BB962C8B-B14F-4D97-AF65-F5344CB8AC3E}">
        <p14:creationId xmlns:p14="http://schemas.microsoft.com/office/powerpoint/2010/main" val="3226007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5AC21"/>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55B6-D99E-4D17-ADBF-208CE0C00052}"/>
              </a:ext>
            </a:extLst>
          </p:cNvPr>
          <p:cNvSpPr>
            <a:spLocks noGrp="1"/>
          </p:cNvSpPr>
          <p:nvPr>
            <p:ph type="title"/>
          </p:nvPr>
        </p:nvSpPr>
        <p:spPr>
          <a:xfrm>
            <a:off x="680321" y="753228"/>
            <a:ext cx="9613861" cy="1080938"/>
          </a:xfrm>
        </p:spPr>
        <p:txBody>
          <a:bodyPr>
            <a:normAutofit/>
          </a:bodyPr>
          <a:lstStyle/>
          <a:p>
            <a:r>
              <a:rPr lang="en-US" sz="4800" dirty="0"/>
              <a:t>Components</a:t>
            </a:r>
          </a:p>
        </p:txBody>
      </p:sp>
      <p:sp>
        <p:nvSpPr>
          <p:cNvPr id="3" name="Content Placeholder 2">
            <a:extLst>
              <a:ext uri="{FF2B5EF4-FFF2-40B4-BE49-F238E27FC236}">
                <a16:creationId xmlns:a16="http://schemas.microsoft.com/office/drawing/2014/main" id="{35D0FAA2-B3CA-4CDC-81BD-B82B1320E4A9}"/>
              </a:ext>
            </a:extLst>
          </p:cNvPr>
          <p:cNvSpPr>
            <a:spLocks noGrp="1"/>
          </p:cNvSpPr>
          <p:nvPr>
            <p:ph sz="half" idx="1"/>
          </p:nvPr>
        </p:nvSpPr>
        <p:spPr>
          <a:xfrm>
            <a:off x="680320" y="2336873"/>
            <a:ext cx="10602446" cy="4206802"/>
          </a:xfrm>
        </p:spPr>
        <p:txBody>
          <a:bodyPr>
            <a:noAutofit/>
          </a:bodyPr>
          <a:lstStyle/>
          <a:p>
            <a:pPr marL="514350" indent="-514350">
              <a:spcBef>
                <a:spcPts val="2800"/>
              </a:spcBef>
              <a:buFont typeface="+mj-lt"/>
              <a:buAutoNum type="arabicPeriod"/>
            </a:pPr>
            <a:r>
              <a:rPr lang="en-US" sz="3200" b="1" i="1" dirty="0"/>
              <a:t>Establish the Vision</a:t>
            </a:r>
            <a:r>
              <a:rPr lang="en-US" sz="3200" dirty="0"/>
              <a:t>: Determine the Purpose, Products, Values, Lessons and Vision that drive and define AEB</a:t>
            </a:r>
          </a:p>
          <a:p>
            <a:pPr marL="514350" indent="-514350">
              <a:spcBef>
                <a:spcPts val="2800"/>
              </a:spcBef>
              <a:buFont typeface="+mj-lt"/>
              <a:buAutoNum type="arabicPeriod"/>
            </a:pPr>
            <a:r>
              <a:rPr lang="en-US" sz="3200" b="1" i="1" dirty="0"/>
              <a:t>Strategic Assessment</a:t>
            </a:r>
            <a:r>
              <a:rPr lang="en-US" sz="3200" dirty="0"/>
              <a:t>: Analyze strategic environment  and select initiatives to grow AEB</a:t>
            </a:r>
          </a:p>
          <a:p>
            <a:pPr marL="514350" indent="-514350">
              <a:spcBef>
                <a:spcPts val="2800"/>
              </a:spcBef>
              <a:buFont typeface="+mj-lt"/>
              <a:buAutoNum type="arabicPeriod"/>
            </a:pPr>
            <a:r>
              <a:rPr lang="en-US" sz="3200" b="1" i="1" dirty="0"/>
              <a:t>Internal Assessment</a:t>
            </a:r>
            <a:r>
              <a:rPr lang="en-US" sz="3200" dirty="0"/>
              <a:t>: Analyze the organization for opportunities to strengthen it and solve problems</a:t>
            </a:r>
          </a:p>
          <a:p>
            <a:pPr marL="0" indent="0">
              <a:spcBef>
                <a:spcPts val="2800"/>
              </a:spcBef>
              <a:buNone/>
            </a:pPr>
            <a:endParaRPr lang="en-US" sz="3200" dirty="0"/>
          </a:p>
        </p:txBody>
      </p:sp>
    </p:spTree>
    <p:extLst>
      <p:ext uri="{BB962C8B-B14F-4D97-AF65-F5344CB8AC3E}">
        <p14:creationId xmlns:p14="http://schemas.microsoft.com/office/powerpoint/2010/main" val="1164055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59391" y="2181138"/>
            <a:ext cx="11492917" cy="4026715"/>
          </a:xfrm>
        </p:spPr>
        <p:txBody>
          <a:bodyPr>
            <a:noAutofit/>
          </a:bodyPr>
          <a:lstStyle/>
          <a:p>
            <a:pPr>
              <a:spcAft>
                <a:spcPts val="1200"/>
              </a:spcAft>
            </a:pPr>
            <a:r>
              <a:rPr lang="en-US" sz="2600" dirty="0"/>
              <a:t>We need to diversify our resource base. </a:t>
            </a:r>
          </a:p>
          <a:p>
            <a:pPr>
              <a:spcAft>
                <a:spcPts val="1200"/>
              </a:spcAft>
            </a:pPr>
            <a:r>
              <a:rPr lang="en-US" sz="2600" dirty="0"/>
              <a:t>Fisheries are volatile and we need to respond by identifying alternative industries. </a:t>
            </a:r>
          </a:p>
          <a:p>
            <a:pPr>
              <a:spcAft>
                <a:spcPts val="1200"/>
              </a:spcAft>
            </a:pPr>
            <a:r>
              <a:rPr lang="en-US" sz="2600" dirty="0"/>
              <a:t>We have abundant natural resources that are under utilized. </a:t>
            </a:r>
          </a:p>
          <a:p>
            <a:pPr>
              <a:spcAft>
                <a:spcPts val="1200"/>
              </a:spcAft>
            </a:pPr>
            <a:r>
              <a:rPr lang="en-US" sz="2600" dirty="0"/>
              <a:t>Our people are ready to work, looking for opportunities to be industrious. </a:t>
            </a:r>
          </a:p>
          <a:p>
            <a:pPr>
              <a:spcAft>
                <a:spcPts val="1200"/>
              </a:spcAft>
            </a:pPr>
            <a:r>
              <a:rPr lang="en-US" sz="2600" dirty="0"/>
              <a:t>Diversification includes a number of activities such as: energy, mariculture, etc.</a:t>
            </a:r>
          </a:p>
          <a:p>
            <a:pPr>
              <a:spcAft>
                <a:spcPts val="1200"/>
              </a:spcAft>
            </a:pPr>
            <a:endParaRPr lang="en-US" sz="2600" dirty="0"/>
          </a:p>
        </p:txBody>
      </p:sp>
    </p:spTree>
    <p:extLst>
      <p:ext uri="{BB962C8B-B14F-4D97-AF65-F5344CB8AC3E}">
        <p14:creationId xmlns:p14="http://schemas.microsoft.com/office/powerpoint/2010/main" val="3464455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marL="228600" marR="0" lvl="0" indent="-228600" algn="l" defTabSz="914400" rtl="0" eaLnBrk="1" fontAlgn="auto" latinLnBrk="0" hangingPunct="1">
              <a:lnSpc>
                <a:spcPct val="2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DNR/ADFG and USACE permitting completed for Zachary Bay pilot farm.</a:t>
            </a:r>
          </a:p>
          <a:p>
            <a:pPr marL="228600" marR="0" lvl="0" indent="-228600" algn="l" defTabSz="914400" rtl="0" eaLnBrk="1" fontAlgn="auto" latinLnBrk="0" hangingPunct="1">
              <a:lnSpc>
                <a:spcPct val="2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NFWF FIF grant finalized.</a:t>
            </a:r>
          </a:p>
          <a:p>
            <a:pPr marL="228600" marR="0" lvl="0" indent="-228600" algn="l" defTabSz="914400" rtl="0" eaLnBrk="1" fontAlgn="auto" latinLnBrk="0" hangingPunct="1">
              <a:lnSpc>
                <a:spcPct val="2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National Sea Grant project initiated.</a:t>
            </a:r>
          </a:p>
          <a:p>
            <a:pPr marL="228600" marR="0" lvl="0" indent="-228600" algn="l" defTabSz="914400" rtl="0" eaLnBrk="1" fontAlgn="auto" latinLnBrk="0" hangingPunct="1">
              <a:lnSpc>
                <a:spcPct val="20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Started initial research on an updated resource assessment. </a:t>
            </a:r>
          </a:p>
          <a:p>
            <a:pPr>
              <a:spcAft>
                <a:spcPts val="1200"/>
              </a:spcAft>
            </a:pPr>
            <a:endParaRPr lang="en-US" sz="2600" dirty="0"/>
          </a:p>
        </p:txBody>
      </p:sp>
    </p:spTree>
    <p:extLst>
      <p:ext uri="{BB962C8B-B14F-4D97-AF65-F5344CB8AC3E}">
        <p14:creationId xmlns:p14="http://schemas.microsoft.com/office/powerpoint/2010/main" val="2789295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25835" y="2108271"/>
            <a:ext cx="11636674" cy="4636478"/>
          </a:xfrm>
        </p:spPr>
        <p:txBody>
          <a:bodyPr>
            <a:noAutofit/>
          </a:bodyPr>
          <a:lstStyle/>
          <a:p>
            <a:pPr>
              <a:spcAft>
                <a:spcPts val="1200"/>
              </a:spcAft>
            </a:pPr>
            <a:r>
              <a:rPr lang="en-US" sz="2600" dirty="0"/>
              <a:t>Assessment of natural resources in our Borough - We need to identify viable options for diversification. </a:t>
            </a:r>
          </a:p>
          <a:p>
            <a:pPr>
              <a:spcAft>
                <a:spcPts val="1200"/>
              </a:spcAft>
            </a:pPr>
            <a:r>
              <a:rPr lang="en-US" sz="2600" dirty="0"/>
              <a:t>Previous year projects executed. </a:t>
            </a:r>
          </a:p>
          <a:p>
            <a:pPr>
              <a:spcAft>
                <a:spcPts val="1200"/>
              </a:spcAft>
            </a:pPr>
            <a:r>
              <a:rPr lang="en-US" sz="2600" dirty="0"/>
              <a:t>Seek funding sources to explore or execute special projects (e.g. grants that support salmon stream restoration).</a:t>
            </a:r>
          </a:p>
          <a:p>
            <a:pPr>
              <a:spcAft>
                <a:spcPts val="1200"/>
              </a:spcAft>
            </a:pPr>
            <a:r>
              <a:rPr lang="en-US" sz="2600" dirty="0"/>
              <a:t>Identify and establish partnerships. </a:t>
            </a:r>
          </a:p>
          <a:p>
            <a:pPr>
              <a:spcAft>
                <a:spcPts val="1200"/>
              </a:spcAft>
            </a:pPr>
            <a:r>
              <a:rPr lang="en-US" sz="2600" dirty="0"/>
              <a:t>Review the existing plan to identify options. </a:t>
            </a:r>
          </a:p>
          <a:p>
            <a:pPr>
              <a:spcAft>
                <a:spcPts val="1200"/>
              </a:spcAft>
            </a:pPr>
            <a:r>
              <a:rPr lang="en-US" sz="2600" dirty="0"/>
              <a:t>Identify and establish partnerships that advocate for businesses to operate in the region.  </a:t>
            </a:r>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346750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689565"/>
            <a:ext cx="10803339" cy="2163446"/>
          </a:xfrm>
        </p:spPr>
        <p:txBody>
          <a:bodyPr>
            <a:noAutofit/>
          </a:bodyPr>
          <a:lstStyle/>
          <a:p>
            <a:pPr marL="0" indent="0">
              <a:lnSpc>
                <a:spcPct val="100000"/>
              </a:lnSpc>
              <a:spcBef>
                <a:spcPts val="0"/>
              </a:spcBef>
              <a:spcAft>
                <a:spcPts val="2400"/>
              </a:spcAft>
              <a:buNone/>
            </a:pPr>
            <a:r>
              <a:rPr lang="en-US" sz="2800" dirty="0"/>
              <a:t>One-year Target: </a:t>
            </a:r>
            <a:r>
              <a:rPr lang="en-US" sz="2800" dirty="0" err="1"/>
              <a:t>Akun</a:t>
            </a:r>
            <a:r>
              <a:rPr lang="en-US" sz="2800" dirty="0"/>
              <a:t> dock and breakwater assessed and high-level plan Initiated </a:t>
            </a:r>
          </a:p>
          <a:p>
            <a:pPr marL="0" indent="0">
              <a:lnSpc>
                <a:spcPct val="100000"/>
              </a:lnSpc>
              <a:spcBef>
                <a:spcPts val="0"/>
              </a:spcBef>
              <a:spcAft>
                <a:spcPts val="2400"/>
              </a:spcAft>
              <a:buNone/>
            </a:pPr>
            <a:r>
              <a:rPr lang="en-US" sz="2800" dirty="0"/>
              <a:t>Multi-year Goal: </a:t>
            </a:r>
            <a:r>
              <a:rPr lang="en-US" sz="2800" dirty="0" err="1"/>
              <a:t>Akun</a:t>
            </a:r>
            <a:r>
              <a:rPr lang="en-US" sz="2800" dirty="0"/>
              <a:t> dock and breakwater feasibility study completed</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275054" y="1059116"/>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Design, build and complete construction of an </a:t>
            </a:r>
            <a:r>
              <a:rPr lang="en-US" sz="3200" dirty="0" err="1">
                <a:latin typeface="Arial" panose="020B0604020202020204" pitchFamily="34" charset="0"/>
              </a:rPr>
              <a:t>Akun</a:t>
            </a:r>
            <a:r>
              <a:rPr lang="en-US" sz="3200" dirty="0">
                <a:latin typeface="Arial" panose="020B0604020202020204" pitchFamily="34" charset="0"/>
              </a:rPr>
              <a:t> dock and breakwater</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3"/>
            <a:ext cx="4709160" cy="3216915"/>
          </a:xfrm>
        </p:spPr>
        <p:txBody>
          <a:bodyPr>
            <a:normAutofit fontScale="90000"/>
          </a:bodyPr>
          <a:lstStyle/>
          <a:p>
            <a:pPr algn="ctr"/>
            <a:r>
              <a:rPr lang="en-US" i="1" dirty="0"/>
              <a:t>Strategic Initiative C.1:</a:t>
            </a:r>
            <a:br>
              <a:rPr lang="en-US" i="1" dirty="0"/>
            </a:br>
            <a:r>
              <a:rPr lang="en-US" sz="2400" i="1" dirty="0"/>
              <a:t> </a:t>
            </a:r>
            <a:br>
              <a:rPr lang="en-US" sz="4800" dirty="0"/>
            </a:br>
            <a:r>
              <a:rPr lang="en-US" sz="4800" dirty="0"/>
              <a:t>Marine Infrastructure - </a:t>
            </a:r>
            <a:r>
              <a:rPr lang="en-US" sz="4800" dirty="0" err="1"/>
              <a:t>Akun</a:t>
            </a:r>
            <a:r>
              <a:rPr lang="en-US" sz="4800" dirty="0"/>
              <a:t> Dock &amp; Breakwater</a:t>
            </a:r>
            <a:br>
              <a:rPr lang="en-US" sz="4800" dirty="0"/>
            </a:br>
            <a:endParaRPr lang="en-US" sz="4800" dirty="0"/>
          </a:p>
        </p:txBody>
      </p:sp>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841928"/>
            <a:ext cx="640080" cy="640080"/>
          </a:xfrm>
          <a:prstGeom prst="rect">
            <a:avLst/>
          </a:prstGeom>
        </p:spPr>
      </p:pic>
      <p:pic>
        <p:nvPicPr>
          <p:cNvPr id="12" name="Graphic 3" descr="Presentation with checklist">
            <a:extLst>
              <a:ext uri="{FF2B5EF4-FFF2-40B4-BE49-F238E27FC236}">
                <a16:creationId xmlns:a16="http://schemas.microsoft.com/office/drawing/2014/main" id="{D80DC695-EC7B-6E43-9174-FC83CCB547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826551"/>
            <a:ext cx="640080" cy="640080"/>
          </a:xfrm>
          <a:prstGeom prst="rect">
            <a:avLst/>
          </a:prstGeom>
        </p:spPr>
      </p:pic>
      <p:pic>
        <p:nvPicPr>
          <p:cNvPr id="13" name="Graphic 1" descr="Work from home desk">
            <a:extLst>
              <a:ext uri="{FF2B5EF4-FFF2-40B4-BE49-F238E27FC236}">
                <a16:creationId xmlns:a16="http://schemas.microsoft.com/office/drawing/2014/main" id="{B3032B09-2B25-774E-AB8C-4E4595AADC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5054" y="3598815"/>
            <a:ext cx="640080" cy="640080"/>
          </a:xfrm>
          <a:prstGeom prst="rect">
            <a:avLst/>
          </a:prstGeom>
        </p:spPr>
      </p:pic>
      <p:sp>
        <p:nvSpPr>
          <p:cNvPr id="14" name="Text Placeholder 2">
            <a:extLst>
              <a:ext uri="{FF2B5EF4-FFF2-40B4-BE49-F238E27FC236}">
                <a16:creationId xmlns:a16="http://schemas.microsoft.com/office/drawing/2014/main" id="{9AD3FC68-EEBA-F04D-B359-604965310FC2}"/>
              </a:ext>
            </a:extLst>
          </p:cNvPr>
          <p:cNvSpPr txBox="1">
            <a:spLocks/>
          </p:cNvSpPr>
          <p:nvPr/>
        </p:nvSpPr>
        <p:spPr>
          <a:xfrm>
            <a:off x="5915135" y="3598815"/>
            <a:ext cx="6195586" cy="146561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1800"/>
              </a:spcAft>
            </a:pPr>
            <a:r>
              <a:rPr lang="en-US" sz="3200" dirty="0">
                <a:latin typeface="Arial" panose="020B0604020202020204" pitchFamily="34" charset="0"/>
              </a:rPr>
              <a:t>Project Lead: Anne</a:t>
            </a:r>
          </a:p>
        </p:txBody>
      </p:sp>
    </p:spTree>
    <p:extLst>
      <p:ext uri="{BB962C8B-B14F-4D97-AF65-F5344CB8AC3E}">
        <p14:creationId xmlns:p14="http://schemas.microsoft.com/office/powerpoint/2010/main" val="1819512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311727" y="2191399"/>
            <a:ext cx="5569528" cy="4570128"/>
          </a:xfrm>
        </p:spPr>
        <p:txBody>
          <a:bodyPr>
            <a:noAutofit/>
          </a:bodyPr>
          <a:lstStyle/>
          <a:p>
            <a:pPr>
              <a:spcAft>
                <a:spcPts val="1200"/>
              </a:spcAft>
            </a:pPr>
            <a:r>
              <a:rPr lang="en-US" sz="2600" dirty="0"/>
              <a:t>The cost to the borough to maintain transportation needs in Akutan is high. </a:t>
            </a:r>
          </a:p>
          <a:p>
            <a:pPr>
              <a:spcAft>
                <a:spcPts val="1200"/>
              </a:spcAft>
            </a:pPr>
            <a:r>
              <a:rPr lang="en-US" sz="2600" dirty="0"/>
              <a:t>We have a 20 year commitment to maintain transportation in the area (we have 15 years remaining on this agreement). </a:t>
            </a:r>
          </a:p>
          <a:p>
            <a:pPr>
              <a:spcAft>
                <a:spcPts val="1200"/>
              </a:spcAft>
            </a:pPr>
            <a:r>
              <a:rPr lang="en-US" sz="2600" dirty="0"/>
              <a:t>We want to be able to transfer transportation responsibilities to private industry when the 20 year is over.</a:t>
            </a:r>
          </a:p>
          <a:p>
            <a:pPr>
              <a:spcAft>
                <a:spcPts val="1200"/>
              </a:spcAft>
            </a:pPr>
            <a:endParaRPr lang="en-US" sz="2600" dirty="0"/>
          </a:p>
        </p:txBody>
      </p:sp>
      <p:sp>
        <p:nvSpPr>
          <p:cNvPr id="4" name="Content Placeholder 3">
            <a:extLst>
              <a:ext uri="{FF2B5EF4-FFF2-40B4-BE49-F238E27FC236}">
                <a16:creationId xmlns:a16="http://schemas.microsoft.com/office/drawing/2014/main" id="{CE13CF9F-E828-D44F-B08F-ED9D714164F9}"/>
              </a:ext>
            </a:extLst>
          </p:cNvPr>
          <p:cNvSpPr>
            <a:spLocks noGrp="1"/>
          </p:cNvSpPr>
          <p:nvPr>
            <p:ph sz="half" idx="2"/>
          </p:nvPr>
        </p:nvSpPr>
        <p:spPr>
          <a:xfrm>
            <a:off x="6310745" y="2191398"/>
            <a:ext cx="5569528" cy="4292527"/>
          </a:xfrm>
        </p:spPr>
        <p:txBody>
          <a:bodyPr>
            <a:normAutofit/>
          </a:bodyPr>
          <a:lstStyle/>
          <a:p>
            <a:pPr>
              <a:spcAft>
                <a:spcPts val="1200"/>
              </a:spcAft>
            </a:pPr>
            <a:r>
              <a:rPr lang="en-US" sz="2600" dirty="0"/>
              <a:t>We have a runway built on an island separated from the community and we are obligated to provide transportation from the runway to the community.</a:t>
            </a:r>
          </a:p>
          <a:p>
            <a:pPr>
              <a:spcAft>
                <a:spcPts val="1200"/>
              </a:spcAft>
            </a:pPr>
            <a:r>
              <a:rPr lang="en-US" sz="2600" dirty="0"/>
              <a:t>We need to improve access to the community for basic needs (medivac, mail service, food, etc.)</a:t>
            </a:r>
          </a:p>
          <a:p>
            <a:pPr>
              <a:spcAft>
                <a:spcPts val="1200"/>
              </a:spcAft>
            </a:pPr>
            <a:r>
              <a:rPr lang="en-US" sz="2600" dirty="0"/>
              <a:t>This provides a health and safety lifeline for the community. </a:t>
            </a:r>
          </a:p>
        </p:txBody>
      </p:sp>
    </p:spTree>
    <p:extLst>
      <p:ext uri="{BB962C8B-B14F-4D97-AF65-F5344CB8AC3E}">
        <p14:creationId xmlns:p14="http://schemas.microsoft.com/office/powerpoint/2010/main" val="3183189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201336" y="2223083"/>
            <a:ext cx="11605653" cy="4311941"/>
          </a:xfrm>
        </p:spPr>
        <p:txBody>
          <a:bodyPr>
            <a:noAutofit/>
          </a:bodyPr>
          <a:lstStyle/>
          <a:p>
            <a:pPr>
              <a:lnSpc>
                <a:spcPct val="100000"/>
              </a:lnSpc>
              <a:spcAft>
                <a:spcPts val="1200"/>
              </a:spcAft>
            </a:pPr>
            <a:r>
              <a:rPr lang="en-US" sz="2600" dirty="0"/>
              <a:t>The Tribal Partnership Program Agreement for the </a:t>
            </a:r>
            <a:r>
              <a:rPr lang="en-US" sz="2600" dirty="0" err="1"/>
              <a:t>Akun</a:t>
            </a:r>
            <a:r>
              <a:rPr lang="en-US" sz="2600" dirty="0"/>
              <a:t> Dock &amp; Breakwater was signed July 2021. The Borough and Akutan Traditional Council agreed to be local sponsors for project. </a:t>
            </a:r>
          </a:p>
          <a:p>
            <a:pPr>
              <a:lnSpc>
                <a:spcPct val="100000"/>
              </a:lnSpc>
              <a:spcAft>
                <a:spcPts val="1200"/>
              </a:spcAft>
            </a:pPr>
            <a:r>
              <a:rPr lang="en-US" sz="2600" dirty="0"/>
              <a:t>The Feasibility Study was initiated with an initial meeting with the Corps on August 31, 2021.</a:t>
            </a:r>
          </a:p>
          <a:p>
            <a:pPr>
              <a:lnSpc>
                <a:spcPct val="150000"/>
              </a:lnSpc>
              <a:spcAft>
                <a:spcPts val="1200"/>
              </a:spcAft>
            </a:pPr>
            <a:r>
              <a:rPr lang="en-US" sz="2600" dirty="0"/>
              <a:t>Funding for this project was researched and is appropriated.</a:t>
            </a:r>
          </a:p>
          <a:p>
            <a:pPr>
              <a:lnSpc>
                <a:spcPct val="100000"/>
              </a:lnSpc>
              <a:spcAft>
                <a:spcPts val="1200"/>
              </a:spcAft>
            </a:pPr>
            <a:r>
              <a:rPr lang="en-US" sz="2600" dirty="0"/>
              <a:t>The Army Corps conducted a project initiation meeting in Akutan in November 2021.</a:t>
            </a:r>
          </a:p>
        </p:txBody>
      </p:sp>
    </p:spTree>
    <p:extLst>
      <p:ext uri="{BB962C8B-B14F-4D97-AF65-F5344CB8AC3E}">
        <p14:creationId xmlns:p14="http://schemas.microsoft.com/office/powerpoint/2010/main" val="887516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680321" y="3260557"/>
            <a:ext cx="3843553" cy="2507189"/>
          </a:xfrm>
        </p:spPr>
        <p:txBody>
          <a:bodyPr>
            <a:noAutofit/>
          </a:bodyPr>
          <a:lstStyle/>
          <a:p>
            <a:pPr marL="0" indent="0">
              <a:spcAft>
                <a:spcPts val="1200"/>
              </a:spcAft>
              <a:buNone/>
            </a:pPr>
            <a:r>
              <a:rPr lang="en-US" sz="2600" dirty="0"/>
              <a:t>Basic transportation needs to move from Borough responsibility to private enterprise. </a:t>
            </a:r>
          </a:p>
          <a:p>
            <a:pPr>
              <a:spcAft>
                <a:spcPts val="1200"/>
              </a:spcAft>
            </a:pPr>
            <a:endParaRPr lang="en-US" sz="2600" dirty="0"/>
          </a:p>
          <a:p>
            <a:pPr>
              <a:spcAft>
                <a:spcPts val="1200"/>
              </a:spcAft>
            </a:pPr>
            <a:endParaRPr lang="en-US" sz="2600" dirty="0"/>
          </a:p>
        </p:txBody>
      </p:sp>
      <p:pic>
        <p:nvPicPr>
          <p:cNvPr id="5" name="Picture 4" descr="RM Aerial new small boat harbor">
            <a:extLst>
              <a:ext uri="{FF2B5EF4-FFF2-40B4-BE49-F238E27FC236}">
                <a16:creationId xmlns:a16="http://schemas.microsoft.com/office/drawing/2014/main" id="{95F460EA-C330-7E44-AD23-C83CF5A51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347" y="1960591"/>
            <a:ext cx="666432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900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526280"/>
            <a:ext cx="10803339" cy="2163446"/>
          </a:xfrm>
        </p:spPr>
        <p:txBody>
          <a:bodyPr>
            <a:noAutofit/>
          </a:bodyPr>
          <a:lstStyle/>
          <a:p>
            <a:pPr marL="0" indent="0" algn="l">
              <a:lnSpc>
                <a:spcPct val="150000"/>
              </a:lnSpc>
              <a:buNone/>
            </a:pPr>
            <a:r>
              <a:rPr lang="en-US" sz="2800" dirty="0"/>
              <a:t>Project Lead:  </a:t>
            </a:r>
          </a:p>
          <a:p>
            <a:pPr marL="0" indent="0">
              <a:lnSpc>
                <a:spcPct val="150000"/>
              </a:lnSpc>
              <a:buNone/>
            </a:pPr>
            <a:r>
              <a:rPr lang="en-US" sz="2800" dirty="0"/>
              <a:t>One-year Target: Feasibility study completed </a:t>
            </a:r>
          </a:p>
          <a:p>
            <a:pPr marL="0" indent="0">
              <a:lnSpc>
                <a:spcPct val="150000"/>
              </a:lnSpc>
              <a:buNone/>
            </a:pPr>
            <a:r>
              <a:rPr lang="en-US" sz="2800" dirty="0"/>
              <a:t>Multi-year Goal: Design with cost estimate completed</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 Cold Bay dock will need major repairs and upgrades before the 10-year life expires.</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0" y="1174344"/>
            <a:ext cx="4887309" cy="2773680"/>
          </a:xfrm>
        </p:spPr>
        <p:txBody>
          <a:bodyPr>
            <a:normAutofit fontScale="90000"/>
          </a:bodyPr>
          <a:lstStyle/>
          <a:p>
            <a:pPr algn="ctr"/>
            <a:r>
              <a:rPr lang="en-US" i="1" dirty="0"/>
              <a:t>Strategic Initiative C.2:</a:t>
            </a:r>
            <a:br>
              <a:rPr lang="en-US" i="1" dirty="0"/>
            </a:br>
            <a:r>
              <a:rPr lang="en-US" sz="2400" i="1" dirty="0"/>
              <a:t> </a:t>
            </a:r>
            <a:br>
              <a:rPr lang="en-US" sz="4800" dirty="0"/>
            </a:br>
            <a:r>
              <a:rPr lang="en-US" sz="4800" dirty="0"/>
              <a:t>Marine Infrastructure: Cold Bay Dock Repairs</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624857"/>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387656"/>
            <a:ext cx="640080" cy="640080"/>
          </a:xfrm>
          <a:prstGeom prst="rect">
            <a:avLst/>
          </a:prstGeom>
        </p:spPr>
      </p:pic>
      <p:pic>
        <p:nvPicPr>
          <p:cNvPr id="12" name="Graphic 3" descr="Presentation with checklist">
            <a:extLst>
              <a:ext uri="{FF2B5EF4-FFF2-40B4-BE49-F238E27FC236}">
                <a16:creationId xmlns:a16="http://schemas.microsoft.com/office/drawing/2014/main" id="{D80DC695-EC7B-6E43-9174-FC83CCB547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940" y="6162757"/>
            <a:ext cx="640080" cy="640080"/>
          </a:xfrm>
          <a:prstGeom prst="rect">
            <a:avLst/>
          </a:prstGeom>
        </p:spPr>
      </p:pic>
    </p:spTree>
    <p:extLst>
      <p:ext uri="{BB962C8B-B14F-4D97-AF65-F5344CB8AC3E}">
        <p14:creationId xmlns:p14="http://schemas.microsoft.com/office/powerpoint/2010/main" val="2773286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427839" y="2231471"/>
            <a:ext cx="11190913" cy="4278385"/>
          </a:xfrm>
        </p:spPr>
        <p:txBody>
          <a:bodyPr>
            <a:noAutofit/>
          </a:bodyPr>
          <a:lstStyle/>
          <a:p>
            <a:pPr>
              <a:lnSpc>
                <a:spcPct val="200000"/>
              </a:lnSpc>
              <a:spcAft>
                <a:spcPts val="1200"/>
              </a:spcAft>
            </a:pPr>
            <a:r>
              <a:rPr lang="en-US" sz="2600" dirty="0"/>
              <a:t>The Cold Bay Dock is owned by the borough. </a:t>
            </a:r>
          </a:p>
          <a:p>
            <a:pPr>
              <a:lnSpc>
                <a:spcPct val="200000"/>
              </a:lnSpc>
              <a:spcAft>
                <a:spcPts val="2400"/>
              </a:spcAft>
            </a:pPr>
            <a:r>
              <a:rPr lang="en-US" sz="2600" dirty="0"/>
              <a:t>The Cold Bay Dock is going to fail in the next 8-10 years. </a:t>
            </a:r>
          </a:p>
          <a:p>
            <a:pPr>
              <a:lnSpc>
                <a:spcPct val="200000"/>
              </a:lnSpc>
              <a:spcAft>
                <a:spcPts val="1200"/>
              </a:spcAft>
            </a:pPr>
            <a:r>
              <a:rPr lang="en-US" sz="2600" dirty="0"/>
              <a:t>The Cold Bay Dock is the main link for transportation and supplies. </a:t>
            </a:r>
            <a:r>
              <a:rPr lang="en-US" sz="2800" dirty="0"/>
              <a:t> </a:t>
            </a:r>
          </a:p>
          <a:p>
            <a:pPr>
              <a:spcAft>
                <a:spcPts val="1200"/>
              </a:spcAft>
            </a:pPr>
            <a:endParaRPr lang="en-US" sz="2800" dirty="0"/>
          </a:p>
          <a:p>
            <a:pPr>
              <a:spcAft>
                <a:spcPts val="1200"/>
              </a:spcAft>
            </a:pPr>
            <a:endParaRPr lang="en-US" sz="2800" dirty="0"/>
          </a:p>
          <a:p>
            <a:pPr>
              <a:spcAft>
                <a:spcPts val="1200"/>
              </a:spcAft>
            </a:pPr>
            <a:endParaRPr lang="en-US" sz="2800" dirty="0"/>
          </a:p>
          <a:p>
            <a:pPr>
              <a:spcAft>
                <a:spcPts val="1200"/>
              </a:spcAft>
            </a:pPr>
            <a:endParaRPr lang="en-US" sz="2800" dirty="0"/>
          </a:p>
        </p:txBody>
      </p:sp>
    </p:spTree>
    <p:extLst>
      <p:ext uri="{BB962C8B-B14F-4D97-AF65-F5344CB8AC3E}">
        <p14:creationId xmlns:p14="http://schemas.microsoft.com/office/powerpoint/2010/main" val="2060702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92279" y="2290195"/>
            <a:ext cx="11706321" cy="4085438"/>
          </a:xfrm>
        </p:spPr>
        <p:txBody>
          <a:bodyPr>
            <a:noAutofit/>
          </a:bodyPr>
          <a:lstStyle/>
          <a:p>
            <a:pPr>
              <a:spcAft>
                <a:spcPts val="1200"/>
              </a:spcAft>
            </a:pPr>
            <a:r>
              <a:rPr lang="en-US" sz="2600" dirty="0"/>
              <a:t>In January 2021, the Borough issues a Sate of Alaska CAPSIS requesting funds to conduct a Feasibility Study for the construction of new dock in Cold Bay. </a:t>
            </a:r>
          </a:p>
          <a:p>
            <a:pPr>
              <a:spcAft>
                <a:spcPts val="1200"/>
              </a:spcAft>
            </a:pPr>
            <a:r>
              <a:rPr lang="en-US" sz="2600" dirty="0"/>
              <a:t>Administration identified outcome targets for the reconnaissance/feasibility study. </a:t>
            </a:r>
          </a:p>
          <a:p>
            <a:pPr>
              <a:spcAft>
                <a:spcPts val="1200"/>
              </a:spcAft>
            </a:pPr>
            <a:r>
              <a:rPr lang="en-US" sz="2600" dirty="0"/>
              <a:t>A document was drafted outlining the work and documents to date. </a:t>
            </a:r>
          </a:p>
          <a:p>
            <a:pPr>
              <a:spcAft>
                <a:spcPts val="1200"/>
              </a:spcAft>
            </a:pPr>
            <a:r>
              <a:rPr lang="en-US" sz="2600" dirty="0"/>
              <a:t>Administration has drafted the scope of work for the reconnaissance/feasibility study and began writing the Request for Proposal. </a:t>
            </a:r>
          </a:p>
        </p:txBody>
      </p:sp>
    </p:spTree>
    <p:extLst>
      <p:ext uri="{BB962C8B-B14F-4D97-AF65-F5344CB8AC3E}">
        <p14:creationId xmlns:p14="http://schemas.microsoft.com/office/powerpoint/2010/main" val="181237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94C-144B-4BDB-9B34-D7B95E411A2D}"/>
              </a:ext>
            </a:extLst>
          </p:cNvPr>
          <p:cNvSpPr>
            <a:spLocks noGrp="1"/>
          </p:cNvSpPr>
          <p:nvPr>
            <p:ph type="title"/>
          </p:nvPr>
        </p:nvSpPr>
        <p:spPr/>
        <p:txBody>
          <a:bodyPr>
            <a:normAutofit/>
          </a:bodyPr>
          <a:lstStyle/>
          <a:p>
            <a:r>
              <a:rPr lang="en-US" sz="4800" dirty="0"/>
              <a:t>Component 1: Establish the Vision</a:t>
            </a:r>
          </a:p>
        </p:txBody>
      </p:sp>
      <p:sp>
        <p:nvSpPr>
          <p:cNvPr id="3" name="Content Placeholder 2">
            <a:extLst>
              <a:ext uri="{FF2B5EF4-FFF2-40B4-BE49-F238E27FC236}">
                <a16:creationId xmlns:a16="http://schemas.microsoft.com/office/drawing/2014/main" id="{0A59E2DD-C8E1-4F56-A43F-A3C60DCC9234}"/>
              </a:ext>
            </a:extLst>
          </p:cNvPr>
          <p:cNvSpPr>
            <a:spLocks noGrp="1"/>
          </p:cNvSpPr>
          <p:nvPr>
            <p:ph idx="1"/>
          </p:nvPr>
        </p:nvSpPr>
        <p:spPr>
          <a:xfrm>
            <a:off x="680321" y="2336872"/>
            <a:ext cx="10943408" cy="4172415"/>
          </a:xfrm>
        </p:spPr>
        <p:txBody>
          <a:bodyPr>
            <a:noAutofit/>
          </a:bodyPr>
          <a:lstStyle/>
          <a:p>
            <a:pPr marL="514350" indent="-514350">
              <a:spcAft>
                <a:spcPts val="1200"/>
              </a:spcAft>
              <a:buFont typeface="+mj-lt"/>
              <a:buAutoNum type="arabicPeriod"/>
            </a:pPr>
            <a:r>
              <a:rPr lang="en-US" sz="3000" b="1" i="1" dirty="0"/>
              <a:t>Purpose</a:t>
            </a:r>
            <a:r>
              <a:rPr lang="en-US" sz="3000" dirty="0"/>
              <a:t>: AEB’s reason for being, why it exists</a:t>
            </a:r>
          </a:p>
          <a:p>
            <a:pPr marL="514350" indent="-514350">
              <a:spcAft>
                <a:spcPts val="1200"/>
              </a:spcAft>
              <a:buFont typeface="+mj-lt"/>
              <a:buAutoNum type="arabicPeriod"/>
            </a:pPr>
            <a:r>
              <a:rPr lang="en-US" sz="3000" b="1" i="1" dirty="0"/>
              <a:t>Values</a:t>
            </a:r>
            <a:r>
              <a:rPr lang="en-US" sz="3000" dirty="0"/>
              <a:t>: Beliefs or rules for business</a:t>
            </a:r>
          </a:p>
          <a:p>
            <a:pPr marL="514350" indent="-514350">
              <a:spcAft>
                <a:spcPts val="1200"/>
              </a:spcAft>
              <a:buFont typeface="+mj-lt"/>
              <a:buAutoNum type="arabicPeriod"/>
            </a:pPr>
            <a:r>
              <a:rPr lang="en-US" sz="3000" b="1" i="1" dirty="0"/>
              <a:t>Vision and Vivid Description</a:t>
            </a:r>
            <a:r>
              <a:rPr lang="en-US" sz="3000" dirty="0"/>
              <a:t>: clear compelling description of where we want to be </a:t>
            </a:r>
          </a:p>
          <a:p>
            <a:pPr marL="514350" indent="-514350">
              <a:spcAft>
                <a:spcPts val="1200"/>
              </a:spcAft>
              <a:buFont typeface="+mj-lt"/>
              <a:buAutoNum type="arabicPeriod"/>
            </a:pPr>
            <a:r>
              <a:rPr lang="en-US" sz="3000" b="1" i="1" dirty="0"/>
              <a:t>Products/Services</a:t>
            </a:r>
            <a:r>
              <a:rPr lang="en-US" sz="3000" dirty="0"/>
              <a:t>: Results wanted by external customers</a:t>
            </a:r>
          </a:p>
          <a:p>
            <a:pPr marL="514350" indent="-514350">
              <a:spcAft>
                <a:spcPts val="1200"/>
              </a:spcAft>
              <a:buFont typeface="+mj-lt"/>
              <a:buAutoNum type="arabicPeriod"/>
            </a:pPr>
            <a:r>
              <a:rPr lang="en-US" sz="3000" b="1" i="1" dirty="0"/>
              <a:t>Lessons from History</a:t>
            </a:r>
            <a:r>
              <a:rPr lang="en-US" sz="3000" dirty="0"/>
              <a:t>: experience that is instructive to our future</a:t>
            </a:r>
          </a:p>
          <a:p>
            <a:pPr marL="0" indent="0">
              <a:spcAft>
                <a:spcPts val="1200"/>
              </a:spcAft>
              <a:buNone/>
            </a:pPr>
            <a:endParaRPr lang="en-US" sz="3000" dirty="0"/>
          </a:p>
        </p:txBody>
      </p:sp>
    </p:spTree>
    <p:extLst>
      <p:ext uri="{BB962C8B-B14F-4D97-AF65-F5344CB8AC3E}">
        <p14:creationId xmlns:p14="http://schemas.microsoft.com/office/powerpoint/2010/main" val="2878434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309255" y="2379107"/>
            <a:ext cx="6640945" cy="2176904"/>
          </a:xfrm>
        </p:spPr>
        <p:txBody>
          <a:bodyPr>
            <a:noAutofit/>
          </a:bodyPr>
          <a:lstStyle/>
          <a:p>
            <a:pPr marL="0" indent="0">
              <a:spcAft>
                <a:spcPts val="1200"/>
              </a:spcAft>
              <a:buNone/>
            </a:pPr>
            <a:r>
              <a:rPr lang="en-US" sz="2800" dirty="0"/>
              <a:t>Execute feasibility study</a:t>
            </a:r>
          </a:p>
          <a:p>
            <a:pPr marL="0" indent="0">
              <a:spcAft>
                <a:spcPts val="1200"/>
              </a:spcAft>
              <a:buNone/>
            </a:pPr>
            <a:endParaRPr lang="en-US" sz="2800" dirty="0"/>
          </a:p>
          <a:p>
            <a:pPr marL="0" indent="0">
              <a:spcAft>
                <a:spcPts val="1200"/>
              </a:spcAft>
              <a:buNone/>
            </a:pPr>
            <a:endParaRPr lang="en-US" sz="2800" dirty="0"/>
          </a:p>
        </p:txBody>
      </p:sp>
      <p:pic>
        <p:nvPicPr>
          <p:cNvPr id="10" name="Picture 9" descr="A picture containing mountain, sky, outdoor, distance&#10;&#10;Description automatically generated">
            <a:extLst>
              <a:ext uri="{FF2B5EF4-FFF2-40B4-BE49-F238E27FC236}">
                <a16:creationId xmlns:a16="http://schemas.microsoft.com/office/drawing/2014/main" id="{61C289E6-BADD-F64E-A0AB-72B6ADE72105}"/>
              </a:ext>
            </a:extLst>
          </p:cNvPr>
          <p:cNvPicPr>
            <a:picLocks noChangeAspect="1"/>
          </p:cNvPicPr>
          <p:nvPr/>
        </p:nvPicPr>
        <p:blipFill>
          <a:blip r:embed="rId2"/>
          <a:stretch>
            <a:fillRect/>
          </a:stretch>
        </p:blipFill>
        <p:spPr>
          <a:xfrm>
            <a:off x="3190639" y="3144943"/>
            <a:ext cx="8321040" cy="2959829"/>
          </a:xfrm>
          <a:prstGeom prst="rect">
            <a:avLst/>
          </a:prstGeom>
        </p:spPr>
      </p:pic>
    </p:spTree>
    <p:extLst>
      <p:ext uri="{BB962C8B-B14F-4D97-AF65-F5344CB8AC3E}">
        <p14:creationId xmlns:p14="http://schemas.microsoft.com/office/powerpoint/2010/main" val="1625205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526280"/>
            <a:ext cx="11097980" cy="2163446"/>
          </a:xfrm>
        </p:spPr>
        <p:txBody>
          <a:bodyPr>
            <a:noAutofit/>
          </a:bodyPr>
          <a:lstStyle/>
          <a:p>
            <a:pPr marL="0" indent="0" algn="l">
              <a:lnSpc>
                <a:spcPct val="150000"/>
              </a:lnSpc>
              <a:buNone/>
            </a:pPr>
            <a:r>
              <a:rPr lang="en-US" sz="2800" dirty="0"/>
              <a:t>Project Lead:  Anne</a:t>
            </a:r>
          </a:p>
          <a:p>
            <a:pPr marL="0" indent="0">
              <a:lnSpc>
                <a:spcPct val="150000"/>
              </a:lnSpc>
              <a:buNone/>
            </a:pPr>
            <a:r>
              <a:rPr lang="en-US" sz="2800" dirty="0"/>
              <a:t>One-year Target: Funding obtained for both float systems </a:t>
            </a:r>
          </a:p>
          <a:p>
            <a:pPr marL="0" indent="0">
              <a:lnSpc>
                <a:spcPct val="150000"/>
              </a:lnSpc>
              <a:buNone/>
            </a:pPr>
            <a:r>
              <a:rPr lang="en-US" sz="2800" dirty="0"/>
              <a:t>Multi-year Goal: Float systems in </a:t>
            </a:r>
            <a:r>
              <a:rPr lang="en-US" sz="2800" dirty="0" err="1"/>
              <a:t>Akutan</a:t>
            </a:r>
            <a:r>
              <a:rPr lang="en-US" sz="2800" dirty="0"/>
              <a:t> and Sand Point constructed</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Build and complete construction of float systems in </a:t>
            </a:r>
            <a:r>
              <a:rPr lang="en-US" sz="3200" dirty="0" err="1">
                <a:latin typeface="Arial" panose="020B0604020202020204" pitchFamily="34" charset="0"/>
              </a:rPr>
              <a:t>Akutan</a:t>
            </a:r>
            <a:r>
              <a:rPr lang="en-US" sz="3200" dirty="0">
                <a:latin typeface="Arial" panose="020B0604020202020204" pitchFamily="34" charset="0"/>
              </a:rPr>
              <a:t> and Sand Point.</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0" y="1174344"/>
            <a:ext cx="4887309" cy="2773680"/>
          </a:xfrm>
        </p:spPr>
        <p:txBody>
          <a:bodyPr>
            <a:normAutofit fontScale="90000"/>
          </a:bodyPr>
          <a:lstStyle/>
          <a:p>
            <a:pPr algn="ctr"/>
            <a:r>
              <a:rPr lang="en-US" i="1" dirty="0"/>
              <a:t>Strategic Initiative C.3:</a:t>
            </a:r>
            <a:br>
              <a:rPr lang="en-US" i="1" dirty="0"/>
            </a:br>
            <a:r>
              <a:rPr lang="en-US" sz="2400" i="1" dirty="0"/>
              <a:t> </a:t>
            </a:r>
            <a:br>
              <a:rPr lang="en-US" sz="4800" dirty="0"/>
            </a:br>
            <a:r>
              <a:rPr lang="en-US" sz="4800" dirty="0"/>
              <a:t>Sand Point and </a:t>
            </a:r>
            <a:r>
              <a:rPr lang="en-US" sz="4800" dirty="0" err="1"/>
              <a:t>Akutan</a:t>
            </a:r>
            <a:r>
              <a:rPr lang="en-US" sz="4800" dirty="0"/>
              <a:t> Harbor Float Construction</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624857"/>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387656"/>
            <a:ext cx="640080" cy="640080"/>
          </a:xfrm>
          <a:prstGeom prst="rect">
            <a:avLst/>
          </a:prstGeom>
        </p:spPr>
      </p:pic>
      <p:pic>
        <p:nvPicPr>
          <p:cNvPr id="12" name="Graphic 3" descr="Presentation with checklist">
            <a:extLst>
              <a:ext uri="{FF2B5EF4-FFF2-40B4-BE49-F238E27FC236}">
                <a16:creationId xmlns:a16="http://schemas.microsoft.com/office/drawing/2014/main" id="{D80DC695-EC7B-6E43-9174-FC83CCB547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940" y="6162757"/>
            <a:ext cx="640080" cy="640080"/>
          </a:xfrm>
          <a:prstGeom prst="rect">
            <a:avLst/>
          </a:prstGeom>
        </p:spPr>
      </p:pic>
    </p:spTree>
    <p:extLst>
      <p:ext uri="{BB962C8B-B14F-4D97-AF65-F5344CB8AC3E}">
        <p14:creationId xmlns:p14="http://schemas.microsoft.com/office/powerpoint/2010/main" val="1340944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394855" y="2503133"/>
            <a:ext cx="5092396" cy="3599312"/>
          </a:xfrm>
        </p:spPr>
        <p:txBody>
          <a:bodyPr>
            <a:noAutofit/>
          </a:bodyPr>
          <a:lstStyle/>
          <a:p>
            <a:pPr>
              <a:lnSpc>
                <a:spcPct val="100000"/>
              </a:lnSpc>
              <a:spcAft>
                <a:spcPts val="1200"/>
              </a:spcAft>
            </a:pPr>
            <a:r>
              <a:rPr lang="en-US" sz="2600" dirty="0"/>
              <a:t>It will increase economic activities within the communities.</a:t>
            </a:r>
          </a:p>
          <a:p>
            <a:pPr>
              <a:lnSpc>
                <a:spcPct val="100000"/>
              </a:lnSpc>
              <a:spcAft>
                <a:spcPts val="1200"/>
              </a:spcAft>
            </a:pPr>
            <a:r>
              <a:rPr lang="en-US" sz="2600" dirty="0"/>
              <a:t>It will provide additional safe moorage for the fishing fleet.</a:t>
            </a:r>
          </a:p>
          <a:p>
            <a:pPr>
              <a:lnSpc>
                <a:spcPct val="100000"/>
              </a:lnSpc>
              <a:spcAft>
                <a:spcPts val="1200"/>
              </a:spcAft>
            </a:pPr>
            <a:r>
              <a:rPr lang="en-US" sz="2600" dirty="0"/>
              <a:t>Complete projects that have been sitting idle for years.</a:t>
            </a:r>
          </a:p>
          <a:p>
            <a:pPr>
              <a:lnSpc>
                <a:spcPct val="100000"/>
              </a:lnSpc>
              <a:spcAft>
                <a:spcPts val="1200"/>
              </a:spcAft>
            </a:pPr>
            <a:endParaRPr lang="en-US" sz="2600" dirty="0"/>
          </a:p>
          <a:p>
            <a:pPr>
              <a:lnSpc>
                <a:spcPct val="100000"/>
              </a:lnSpc>
              <a:spcAft>
                <a:spcPts val="1200"/>
              </a:spcAft>
            </a:pPr>
            <a:endParaRPr lang="en-US" sz="2600" dirty="0"/>
          </a:p>
          <a:p>
            <a:pPr>
              <a:lnSpc>
                <a:spcPct val="100000"/>
              </a:lnSpc>
              <a:spcAft>
                <a:spcPts val="1200"/>
              </a:spcAft>
            </a:pPr>
            <a:endParaRPr lang="en-US" sz="2600" dirty="0"/>
          </a:p>
          <a:p>
            <a:pPr>
              <a:lnSpc>
                <a:spcPct val="100000"/>
              </a:lnSpc>
              <a:spcAft>
                <a:spcPts val="1200"/>
              </a:spcAft>
            </a:pPr>
            <a:endParaRPr lang="en-US" sz="2600" dirty="0"/>
          </a:p>
        </p:txBody>
      </p:sp>
      <p:pic>
        <p:nvPicPr>
          <p:cNvPr id="4" name="Picture Placeholder 6">
            <a:extLst>
              <a:ext uri="{FF2B5EF4-FFF2-40B4-BE49-F238E27FC236}">
                <a16:creationId xmlns:a16="http://schemas.microsoft.com/office/drawing/2014/main" id="{97FFB930-5577-F848-BABF-6F56F274AABF}"/>
              </a:ext>
            </a:extLst>
          </p:cNvPr>
          <p:cNvPicPr>
            <a:picLocks noChangeAspect="1"/>
          </p:cNvPicPr>
          <p:nvPr/>
        </p:nvPicPr>
        <p:blipFill>
          <a:blip r:embed="rId2"/>
          <a:srcRect t="10931" b="10931"/>
          <a:stretch>
            <a:fillRect/>
          </a:stretch>
        </p:blipFill>
        <p:spPr>
          <a:xfrm>
            <a:off x="5487251" y="2505460"/>
            <a:ext cx="6137124" cy="3599312"/>
          </a:xfrm>
          <a:prstGeom prst="rect">
            <a:avLst/>
          </a:prstGeom>
        </p:spPr>
      </p:pic>
    </p:spTree>
    <p:extLst>
      <p:ext uri="{BB962C8B-B14F-4D97-AF65-F5344CB8AC3E}">
        <p14:creationId xmlns:p14="http://schemas.microsoft.com/office/powerpoint/2010/main" val="1825799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In February 2021, Administration and </a:t>
            </a:r>
            <a:r>
              <a:rPr lang="en-US" sz="2600" dirty="0" err="1"/>
              <a:t>Mofatt</a:t>
            </a:r>
            <a:r>
              <a:rPr lang="en-US" sz="2600" dirty="0"/>
              <a:t> &amp; Nichol met with MARAD to review the prior Port Infrastructure Development Program (PIDP) Grant application for the Sand Point Akutan Harbor Floats. </a:t>
            </a:r>
          </a:p>
          <a:p>
            <a:pPr>
              <a:spcAft>
                <a:spcPts val="1200"/>
              </a:spcAft>
            </a:pPr>
            <a:r>
              <a:rPr lang="en-US" sz="2600" dirty="0"/>
              <a:t>Additional Grant opportunities researched. </a:t>
            </a:r>
          </a:p>
          <a:p>
            <a:pPr>
              <a:spcAft>
                <a:spcPts val="1200"/>
              </a:spcAft>
            </a:pPr>
            <a:r>
              <a:rPr lang="en-US" sz="2600" dirty="0"/>
              <a:t>Funding opportunities for different grant applications were determined. </a:t>
            </a:r>
          </a:p>
          <a:p>
            <a:pPr>
              <a:spcAft>
                <a:spcPts val="1200"/>
              </a:spcAft>
            </a:pPr>
            <a:r>
              <a:rPr lang="en-US" sz="2600" dirty="0"/>
              <a:t>The Borough hired </a:t>
            </a:r>
            <a:r>
              <a:rPr lang="en-US" sz="2600" dirty="0" err="1"/>
              <a:t>Mofatt</a:t>
            </a:r>
            <a:r>
              <a:rPr lang="en-US" sz="2600" dirty="0"/>
              <a:t> &amp; Nichol to write he PIDP and RAISE grant applications, which were submitted July 29, 2021 and July 12, 2021. Administration submitted the State of Alaska Harbor Facility Grant application on August 12, 2021.</a:t>
            </a:r>
          </a:p>
        </p:txBody>
      </p:sp>
    </p:spTree>
    <p:extLst>
      <p:ext uri="{BB962C8B-B14F-4D97-AF65-F5344CB8AC3E}">
        <p14:creationId xmlns:p14="http://schemas.microsoft.com/office/powerpoint/2010/main" val="3486870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251671" y="2457974"/>
            <a:ext cx="11132190" cy="3749880"/>
          </a:xfrm>
        </p:spPr>
        <p:txBody>
          <a:bodyPr>
            <a:noAutofit/>
          </a:bodyPr>
          <a:lstStyle/>
          <a:p>
            <a:pPr>
              <a:lnSpc>
                <a:spcPct val="150000"/>
              </a:lnSpc>
              <a:spcAft>
                <a:spcPts val="1200"/>
              </a:spcAft>
            </a:pPr>
            <a:r>
              <a:rPr lang="en-US" sz="2600" dirty="0"/>
              <a:t>Hire a grant writer.</a:t>
            </a:r>
          </a:p>
          <a:p>
            <a:pPr>
              <a:lnSpc>
                <a:spcPct val="150000"/>
              </a:lnSpc>
              <a:spcAft>
                <a:spcPts val="1200"/>
              </a:spcAft>
            </a:pPr>
            <a:r>
              <a:rPr lang="en-US" sz="2600" dirty="0"/>
              <a:t>Complete and submit grant application. </a:t>
            </a:r>
          </a:p>
          <a:p>
            <a:pPr>
              <a:lnSpc>
                <a:spcPct val="150000"/>
              </a:lnSpc>
              <a:spcAft>
                <a:spcPts val="1200"/>
              </a:spcAft>
            </a:pPr>
            <a:r>
              <a:rPr lang="en-US" sz="2600" dirty="0"/>
              <a:t>Secure other funds as needed. </a:t>
            </a:r>
          </a:p>
          <a:p>
            <a:pPr>
              <a:lnSpc>
                <a:spcPct val="150000"/>
              </a:lnSpc>
              <a:spcAft>
                <a:spcPts val="1200"/>
              </a:spcAft>
            </a:pPr>
            <a:r>
              <a:rPr lang="en-US" sz="2600" dirty="0"/>
              <a:t>Execute the work necessary to construct the floats. </a:t>
            </a:r>
          </a:p>
          <a:p>
            <a:pPr>
              <a:lnSpc>
                <a:spcPct val="100000"/>
              </a:lnSpc>
              <a:spcAft>
                <a:spcPts val="1200"/>
              </a:spcAft>
            </a:pPr>
            <a:endParaRPr lang="en-US" sz="2800" dirty="0"/>
          </a:p>
          <a:p>
            <a:pPr>
              <a:lnSpc>
                <a:spcPct val="100000"/>
              </a:lnSpc>
              <a:spcAft>
                <a:spcPts val="1200"/>
              </a:spcAft>
            </a:pPr>
            <a:endParaRPr lang="en-US" sz="2800" dirty="0"/>
          </a:p>
          <a:p>
            <a:pPr>
              <a:lnSpc>
                <a:spcPct val="100000"/>
              </a:lnSpc>
              <a:spcAft>
                <a:spcPts val="1200"/>
              </a:spcAft>
            </a:pPr>
            <a:endParaRPr lang="en-US" sz="2800" dirty="0"/>
          </a:p>
          <a:p>
            <a:pPr>
              <a:lnSpc>
                <a:spcPct val="100000"/>
              </a:lnSpc>
              <a:spcAft>
                <a:spcPts val="1200"/>
              </a:spcAft>
            </a:pPr>
            <a:endParaRPr lang="en-US" sz="2800" dirty="0"/>
          </a:p>
          <a:p>
            <a:pPr>
              <a:lnSpc>
                <a:spcPct val="100000"/>
              </a:lnSpc>
              <a:spcAft>
                <a:spcPts val="1200"/>
              </a:spcAft>
            </a:pPr>
            <a:endParaRPr lang="en-US" sz="2800" dirty="0"/>
          </a:p>
        </p:txBody>
      </p:sp>
    </p:spTree>
    <p:extLst>
      <p:ext uri="{BB962C8B-B14F-4D97-AF65-F5344CB8AC3E}">
        <p14:creationId xmlns:p14="http://schemas.microsoft.com/office/powerpoint/2010/main" val="1398469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5122506"/>
            <a:ext cx="10803339" cy="1693565"/>
          </a:xfrm>
        </p:spPr>
        <p:txBody>
          <a:bodyPr>
            <a:noAutofit/>
          </a:bodyPr>
          <a:lstStyle/>
          <a:p>
            <a:pPr marL="0" indent="0">
              <a:lnSpc>
                <a:spcPct val="100000"/>
              </a:lnSpc>
              <a:spcBef>
                <a:spcPts val="0"/>
              </a:spcBef>
              <a:spcAft>
                <a:spcPts val="2200"/>
              </a:spcAft>
              <a:buNone/>
            </a:pPr>
            <a:r>
              <a:rPr lang="en-US" sz="2800" dirty="0"/>
              <a:t>One-year Target: TBD at project planning meeting - Build a strategy to respond to Federal Infrastructure bill</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307711" y="1165994"/>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Coordinated effort to influence Borough friendly government action and policy</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886792" cy="2773680"/>
          </a:xfrm>
        </p:spPr>
        <p:txBody>
          <a:bodyPr>
            <a:normAutofit/>
          </a:bodyPr>
          <a:lstStyle/>
          <a:p>
            <a:pPr algn="ctr"/>
            <a:r>
              <a:rPr lang="en-US" i="1" dirty="0"/>
              <a:t>Strategic Initiative D:</a:t>
            </a:r>
            <a:br>
              <a:rPr lang="en-US" i="1" dirty="0"/>
            </a:br>
            <a:r>
              <a:rPr lang="en-US" sz="2400" i="1" dirty="0"/>
              <a:t> </a:t>
            </a:r>
            <a:br>
              <a:rPr lang="en-US" sz="4800" dirty="0"/>
            </a:br>
            <a:r>
              <a:rPr lang="en-US" sz="4800" dirty="0"/>
              <a:t>Government &amp; Policy Advocacy </a:t>
            </a:r>
          </a:p>
        </p:txBody>
      </p:sp>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5260049"/>
            <a:ext cx="640080" cy="640080"/>
          </a:xfrm>
          <a:prstGeom prst="rect">
            <a:avLst/>
          </a:prstGeom>
        </p:spPr>
      </p:pic>
      <p:pic>
        <p:nvPicPr>
          <p:cNvPr id="13" name="Graphic 1" descr="Work from home desk">
            <a:extLst>
              <a:ext uri="{FF2B5EF4-FFF2-40B4-BE49-F238E27FC236}">
                <a16:creationId xmlns:a16="http://schemas.microsoft.com/office/drawing/2014/main" id="{5180FC34-3A96-2141-B647-8BCEC7FF71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75054" y="3776946"/>
            <a:ext cx="640080" cy="640080"/>
          </a:xfrm>
          <a:prstGeom prst="rect">
            <a:avLst/>
          </a:prstGeom>
        </p:spPr>
      </p:pic>
      <p:sp>
        <p:nvSpPr>
          <p:cNvPr id="14" name="Text Placeholder 2">
            <a:extLst>
              <a:ext uri="{FF2B5EF4-FFF2-40B4-BE49-F238E27FC236}">
                <a16:creationId xmlns:a16="http://schemas.microsoft.com/office/drawing/2014/main" id="{1A37CBF9-7D09-0C47-A5F2-0C45CEF085EE}"/>
              </a:ext>
            </a:extLst>
          </p:cNvPr>
          <p:cNvSpPr txBox="1">
            <a:spLocks/>
          </p:cNvSpPr>
          <p:nvPr/>
        </p:nvSpPr>
        <p:spPr>
          <a:xfrm>
            <a:off x="5915135" y="3776946"/>
            <a:ext cx="6195586" cy="146561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1800"/>
              </a:spcAft>
            </a:pPr>
            <a:r>
              <a:rPr lang="en-US" sz="3200" dirty="0">
                <a:latin typeface="Arial" panose="020B0604020202020204" pitchFamily="34" charset="0"/>
              </a:rPr>
              <a:t>Project Lead: Alvin</a:t>
            </a:r>
          </a:p>
        </p:txBody>
      </p:sp>
    </p:spTree>
    <p:extLst>
      <p:ext uri="{BB962C8B-B14F-4D97-AF65-F5344CB8AC3E}">
        <p14:creationId xmlns:p14="http://schemas.microsoft.com/office/powerpoint/2010/main" val="508841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268448" y="2306971"/>
            <a:ext cx="11551639" cy="4387443"/>
          </a:xfrm>
        </p:spPr>
        <p:txBody>
          <a:bodyPr>
            <a:noAutofit/>
          </a:bodyPr>
          <a:lstStyle/>
          <a:p>
            <a:pPr>
              <a:lnSpc>
                <a:spcPct val="100000"/>
              </a:lnSpc>
              <a:spcBef>
                <a:spcPts val="600"/>
              </a:spcBef>
              <a:spcAft>
                <a:spcPts val="1200"/>
              </a:spcAft>
            </a:pPr>
            <a:r>
              <a:rPr lang="en-US" dirty="0"/>
              <a:t>Provides guidance to Administration, staff and lobbyist on what to advocate for.</a:t>
            </a:r>
          </a:p>
          <a:p>
            <a:pPr>
              <a:lnSpc>
                <a:spcPct val="100000"/>
              </a:lnSpc>
              <a:spcBef>
                <a:spcPts val="600"/>
              </a:spcBef>
              <a:spcAft>
                <a:spcPts val="1200"/>
              </a:spcAft>
            </a:pPr>
            <a:r>
              <a:rPr lang="en-US" dirty="0"/>
              <a:t>Outlines the State and Federal agenda for the upcoming year. </a:t>
            </a:r>
          </a:p>
          <a:p>
            <a:pPr>
              <a:lnSpc>
                <a:spcPct val="100000"/>
              </a:lnSpc>
              <a:spcBef>
                <a:spcPts val="600"/>
              </a:spcBef>
              <a:spcAft>
                <a:spcPts val="1200"/>
              </a:spcAft>
            </a:pPr>
            <a:r>
              <a:rPr lang="en-US" dirty="0"/>
              <a:t>We need funding on both state and Federal level for the projects we are working on, working with our elected officials on State and Federal level will help guide us through the process with the proper departments.</a:t>
            </a:r>
          </a:p>
          <a:p>
            <a:pPr>
              <a:lnSpc>
                <a:spcPct val="100000"/>
              </a:lnSpc>
              <a:spcBef>
                <a:spcPts val="600"/>
              </a:spcBef>
              <a:spcAft>
                <a:spcPts val="1200"/>
              </a:spcAft>
            </a:pPr>
            <a:r>
              <a:rPr lang="en-US" dirty="0"/>
              <a:t>With the Federal Infrastructure bill in place we need to position ourselves to leverage funds to finish the projects we have on the board.</a:t>
            </a:r>
          </a:p>
          <a:p>
            <a:pPr>
              <a:lnSpc>
                <a:spcPct val="100000"/>
              </a:lnSpc>
              <a:spcBef>
                <a:spcPts val="600"/>
              </a:spcBef>
              <a:spcAft>
                <a:spcPts val="1200"/>
              </a:spcAft>
            </a:pPr>
            <a:r>
              <a:rPr lang="en-US" dirty="0"/>
              <a:t>We also need to have a voice in building the new ferry that will be built to service the Aleutians and the Borough. </a:t>
            </a:r>
          </a:p>
          <a:p>
            <a:pPr>
              <a:lnSpc>
                <a:spcPct val="100000"/>
              </a:lnSpc>
              <a:spcBef>
                <a:spcPts val="2800"/>
              </a:spcBef>
              <a:spcAft>
                <a:spcPts val="1200"/>
              </a:spcAft>
            </a:pPr>
            <a:endParaRPr lang="en-US" sz="2600" dirty="0"/>
          </a:p>
          <a:p>
            <a:pPr>
              <a:lnSpc>
                <a:spcPct val="100000"/>
              </a:lnSpc>
              <a:spcBef>
                <a:spcPts val="2800"/>
              </a:spcBef>
              <a:spcAft>
                <a:spcPts val="1200"/>
              </a:spcAft>
            </a:pPr>
            <a:endParaRPr lang="en-US" sz="2600" dirty="0"/>
          </a:p>
        </p:txBody>
      </p:sp>
    </p:spTree>
    <p:extLst>
      <p:ext uri="{BB962C8B-B14F-4D97-AF65-F5344CB8AC3E}">
        <p14:creationId xmlns:p14="http://schemas.microsoft.com/office/powerpoint/2010/main" val="2459779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Marine Highway narrative was created.</a:t>
            </a:r>
          </a:p>
          <a:p>
            <a:pPr>
              <a:spcAft>
                <a:spcPts val="1200"/>
              </a:spcAft>
            </a:pPr>
            <a:r>
              <a:rPr lang="en-US" sz="2600" dirty="0"/>
              <a:t>Administration and the Mayor met with most of the communities to discuss the community's goals/vision; how they were impacted by Covid-19, the fish season and the State budget; what their most critical issues  or challenges are and what they hope to accomplish in 2022-2023.</a:t>
            </a:r>
          </a:p>
          <a:p>
            <a:pPr>
              <a:spcAft>
                <a:spcPts val="1200"/>
              </a:spcAft>
            </a:pPr>
            <a:r>
              <a:rPr lang="en-US" sz="2600" dirty="0"/>
              <a:t>Implemented  a mail tracking system to help resolve the mail problem in the region. </a:t>
            </a:r>
          </a:p>
          <a:p>
            <a:pPr>
              <a:spcAft>
                <a:spcPts val="1200"/>
              </a:spcAft>
            </a:pPr>
            <a:r>
              <a:rPr lang="en-US" sz="2600" dirty="0"/>
              <a:t>Working with Airlines to improve airline service in the region. </a:t>
            </a:r>
          </a:p>
          <a:p>
            <a:pPr>
              <a:spcAft>
                <a:spcPts val="1200"/>
              </a:spcAft>
            </a:pPr>
            <a:r>
              <a:rPr lang="en-US" sz="2600" dirty="0"/>
              <a:t>The borough is represented on the Alaska Municipal League Board. </a:t>
            </a:r>
          </a:p>
        </p:txBody>
      </p:sp>
    </p:spTree>
    <p:extLst>
      <p:ext uri="{BB962C8B-B14F-4D97-AF65-F5344CB8AC3E}">
        <p14:creationId xmlns:p14="http://schemas.microsoft.com/office/powerpoint/2010/main" val="3701521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4" name="Content Placeholder 3">
            <a:extLst>
              <a:ext uri="{FF2B5EF4-FFF2-40B4-BE49-F238E27FC236}">
                <a16:creationId xmlns:a16="http://schemas.microsoft.com/office/drawing/2014/main" id="{26A8A493-0B6A-5042-BC5D-AC5B4698F760}"/>
              </a:ext>
            </a:extLst>
          </p:cNvPr>
          <p:cNvSpPr>
            <a:spLocks noGrp="1"/>
          </p:cNvSpPr>
          <p:nvPr>
            <p:ph idx="1"/>
          </p:nvPr>
        </p:nvSpPr>
        <p:spPr>
          <a:xfrm>
            <a:off x="125835" y="2206306"/>
            <a:ext cx="10722274" cy="3783434"/>
          </a:xfrm>
        </p:spPr>
        <p:txBody>
          <a:bodyPr>
            <a:noAutofit/>
          </a:bodyPr>
          <a:lstStyle/>
          <a:p>
            <a:pPr>
              <a:spcAft>
                <a:spcPts val="1200"/>
              </a:spcAft>
            </a:pPr>
            <a:r>
              <a:rPr lang="en-US" sz="2600" dirty="0"/>
              <a:t>Complete needed white papers. </a:t>
            </a:r>
          </a:p>
          <a:p>
            <a:pPr>
              <a:spcAft>
                <a:spcPts val="1200"/>
              </a:spcAft>
            </a:pPr>
            <a:r>
              <a:rPr lang="en-US" sz="2600" dirty="0"/>
              <a:t>Our mail discussions need to be moved forward. </a:t>
            </a:r>
          </a:p>
          <a:p>
            <a:pPr>
              <a:spcAft>
                <a:spcPts val="1200"/>
              </a:spcAft>
            </a:pPr>
            <a:r>
              <a:rPr lang="en-US" sz="2600" dirty="0"/>
              <a:t>Legislative agenda defined State &amp; Federal. </a:t>
            </a:r>
          </a:p>
          <a:p>
            <a:pPr>
              <a:spcAft>
                <a:spcPts val="1200"/>
              </a:spcAft>
            </a:pPr>
            <a:r>
              <a:rPr lang="en-US" sz="2600" dirty="0"/>
              <a:t>Assess state after election (fiscal climate, potential leadership changes). </a:t>
            </a:r>
          </a:p>
          <a:p>
            <a:pPr>
              <a:spcAft>
                <a:spcPts val="1200"/>
              </a:spcAft>
            </a:pPr>
            <a:r>
              <a:rPr lang="en-US" sz="2600" dirty="0"/>
              <a:t>Will need to put effort into educating newly elected individuals. </a:t>
            </a:r>
          </a:p>
          <a:p>
            <a:pPr>
              <a:spcAft>
                <a:spcPts val="1200"/>
              </a:spcAft>
            </a:pPr>
            <a:endParaRPr lang="en-US" sz="2800" dirty="0"/>
          </a:p>
          <a:p>
            <a:pPr>
              <a:spcAft>
                <a:spcPts val="1200"/>
              </a:spcAft>
            </a:pPr>
            <a:endParaRPr lang="en-US" sz="2800" dirty="0"/>
          </a:p>
          <a:p>
            <a:pPr>
              <a:spcAft>
                <a:spcPts val="1200"/>
              </a:spcAft>
            </a:pPr>
            <a:endParaRPr lang="en-US" sz="2800" dirty="0"/>
          </a:p>
          <a:p>
            <a:pPr>
              <a:spcAft>
                <a:spcPts val="1200"/>
              </a:spcAft>
            </a:pPr>
            <a:endParaRPr lang="en-US" sz="2800" dirty="0"/>
          </a:p>
          <a:p>
            <a:pPr>
              <a:spcAft>
                <a:spcPts val="1200"/>
              </a:spcAft>
            </a:pPr>
            <a:endParaRPr lang="en-US" sz="2800" dirty="0"/>
          </a:p>
          <a:p>
            <a:pPr>
              <a:spcAft>
                <a:spcPts val="1200"/>
              </a:spcAft>
            </a:pPr>
            <a:endParaRPr lang="en-US" sz="2800" dirty="0"/>
          </a:p>
        </p:txBody>
      </p:sp>
    </p:spTree>
    <p:extLst>
      <p:ext uri="{BB962C8B-B14F-4D97-AF65-F5344CB8AC3E}">
        <p14:creationId xmlns:p14="http://schemas.microsoft.com/office/powerpoint/2010/main" val="219029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860446"/>
            <a:ext cx="10803339" cy="1748174"/>
          </a:xfrm>
        </p:spPr>
        <p:txBody>
          <a:bodyPr>
            <a:noAutofit/>
          </a:bodyPr>
          <a:lstStyle/>
          <a:p>
            <a:pPr marL="0" indent="0">
              <a:lnSpc>
                <a:spcPct val="100000"/>
              </a:lnSpc>
              <a:spcBef>
                <a:spcPts val="0"/>
              </a:spcBef>
              <a:spcAft>
                <a:spcPts val="2200"/>
              </a:spcAft>
              <a:buNone/>
            </a:pPr>
            <a:r>
              <a:rPr lang="en-US" sz="2800" dirty="0"/>
              <a:t>One-year Target: Have the State of Alaska develop an acceptable project scope and agree to its inclusion in the latest Airport Improvement Program (AIP) Spending Plan</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209740" y="1157087"/>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Establish the False Pass airport as a State of Alaska responsibility and encourage needed improvements </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a:bodyPr>
          <a:lstStyle/>
          <a:p>
            <a:pPr algn="ctr"/>
            <a:r>
              <a:rPr lang="en-US" i="1" dirty="0"/>
              <a:t>Strategic Initiative E:</a:t>
            </a:r>
            <a:br>
              <a:rPr lang="en-US" i="1" dirty="0"/>
            </a:br>
            <a:r>
              <a:rPr lang="en-US" sz="2400" i="1" dirty="0"/>
              <a:t> </a:t>
            </a:r>
            <a:br>
              <a:rPr lang="en-US" sz="4800" dirty="0"/>
            </a:br>
            <a:r>
              <a:rPr lang="en-US" sz="4800" dirty="0"/>
              <a:t>False Pass Airport</a:t>
            </a:r>
          </a:p>
        </p:txBody>
      </p:sp>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984096"/>
            <a:ext cx="640080" cy="640080"/>
          </a:xfrm>
          <a:prstGeom prst="rect">
            <a:avLst/>
          </a:prstGeom>
        </p:spPr>
      </p:pic>
      <p:pic>
        <p:nvPicPr>
          <p:cNvPr id="13" name="Graphic 1" descr="Work from home desk">
            <a:extLst>
              <a:ext uri="{FF2B5EF4-FFF2-40B4-BE49-F238E27FC236}">
                <a16:creationId xmlns:a16="http://schemas.microsoft.com/office/drawing/2014/main" id="{7374163A-D83F-5C4C-B7D5-7A0DF039D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9740" y="3696786"/>
            <a:ext cx="640080" cy="640080"/>
          </a:xfrm>
          <a:prstGeom prst="rect">
            <a:avLst/>
          </a:prstGeom>
        </p:spPr>
      </p:pic>
      <p:sp>
        <p:nvSpPr>
          <p:cNvPr id="14" name="Text Placeholder 2">
            <a:extLst>
              <a:ext uri="{FF2B5EF4-FFF2-40B4-BE49-F238E27FC236}">
                <a16:creationId xmlns:a16="http://schemas.microsoft.com/office/drawing/2014/main" id="{D3A67DBF-DA3C-794A-8725-D5CC36392558}"/>
              </a:ext>
            </a:extLst>
          </p:cNvPr>
          <p:cNvSpPr txBox="1">
            <a:spLocks/>
          </p:cNvSpPr>
          <p:nvPr/>
        </p:nvSpPr>
        <p:spPr>
          <a:xfrm>
            <a:off x="5849821" y="3696786"/>
            <a:ext cx="6195586" cy="146561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1800"/>
              </a:spcAft>
            </a:pPr>
            <a:r>
              <a:rPr lang="en-US" sz="3200" dirty="0">
                <a:latin typeface="Arial" panose="020B0604020202020204" pitchFamily="34" charset="0"/>
              </a:rPr>
              <a:t>Project Lead: Anne</a:t>
            </a:r>
          </a:p>
        </p:txBody>
      </p:sp>
    </p:spTree>
    <p:extLst>
      <p:ext uri="{BB962C8B-B14F-4D97-AF65-F5344CB8AC3E}">
        <p14:creationId xmlns:p14="http://schemas.microsoft.com/office/powerpoint/2010/main" val="1444108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10124AE-1149-884F-893C-08CDE0982702}"/>
              </a:ext>
            </a:extLst>
          </p:cNvPr>
          <p:cNvSpPr>
            <a:spLocks noGrp="1"/>
          </p:cNvSpPr>
          <p:nvPr>
            <p:ph type="title"/>
          </p:nvPr>
        </p:nvSpPr>
        <p:spPr>
          <a:xfrm>
            <a:off x="755671" y="474021"/>
            <a:ext cx="10651082" cy="2124408"/>
          </a:xfrm>
        </p:spPr>
        <p:txBody>
          <a:bodyPr>
            <a:normAutofit/>
          </a:bodyPr>
          <a:lstStyle/>
          <a:p>
            <a:pPr algn="ctr"/>
            <a:r>
              <a:rPr lang="en-US" sz="3600" dirty="0"/>
              <a:t>To ensure the standard of living, well-being &amp; future of our communities </a:t>
            </a:r>
          </a:p>
        </p:txBody>
      </p:sp>
      <p:sp>
        <p:nvSpPr>
          <p:cNvPr id="3" name="Text Placeholder 2">
            <a:extLst>
              <a:ext uri="{FF2B5EF4-FFF2-40B4-BE49-F238E27FC236}">
                <a16:creationId xmlns:a16="http://schemas.microsoft.com/office/drawing/2014/main" id="{292907D3-F6A5-4C67-AE8B-6BEAAF51597B}"/>
              </a:ext>
            </a:extLst>
          </p:cNvPr>
          <p:cNvSpPr>
            <a:spLocks noGrp="1"/>
          </p:cNvSpPr>
          <p:nvPr>
            <p:ph type="body" sz="half" idx="2"/>
          </p:nvPr>
        </p:nvSpPr>
        <p:spPr>
          <a:xfrm>
            <a:off x="433954" y="4711615"/>
            <a:ext cx="9860228" cy="1090789"/>
          </a:xfrm>
        </p:spPr>
        <p:txBody>
          <a:bodyPr>
            <a:noAutofit/>
          </a:bodyPr>
          <a:lstStyle/>
          <a:p>
            <a:r>
              <a:rPr lang="en-US" sz="4800" dirty="0"/>
              <a:t>Purpose of Aleutians East Borough</a:t>
            </a:r>
          </a:p>
        </p:txBody>
      </p:sp>
      <p:sp>
        <p:nvSpPr>
          <p:cNvPr id="5" name="AutoShape 2" descr="Image result for dunleavy photo">
            <a:extLst>
              <a:ext uri="{FF2B5EF4-FFF2-40B4-BE49-F238E27FC236}">
                <a16:creationId xmlns:a16="http://schemas.microsoft.com/office/drawing/2014/main" id="{E027CF2C-7318-440D-97CD-23F5F12664F4}"/>
              </a:ext>
            </a:extLst>
          </p:cNvPr>
          <p:cNvSpPr>
            <a:spLocks noChangeAspect="1" noChangeArrowheads="1"/>
          </p:cNvSpPr>
          <p:nvPr/>
        </p:nvSpPr>
        <p:spPr bwMode="auto">
          <a:xfrm>
            <a:off x="5524500" y="3000375"/>
            <a:ext cx="1143000"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4" name="AutoShape 8" descr="Image result for salmon photos">
            <a:extLst>
              <a:ext uri="{FF2B5EF4-FFF2-40B4-BE49-F238E27FC236}">
                <a16:creationId xmlns:a16="http://schemas.microsoft.com/office/drawing/2014/main" id="{C99012C4-F63A-4888-A68B-439C41E26A3B}"/>
              </a:ext>
            </a:extLst>
          </p:cNvPr>
          <p:cNvSpPr>
            <a:spLocks noChangeAspect="1" noChangeArrowheads="1"/>
          </p:cNvSpPr>
          <p:nvPr/>
        </p:nvSpPr>
        <p:spPr bwMode="auto">
          <a:xfrm>
            <a:off x="5562600" y="2843213"/>
            <a:ext cx="1066800" cy="1171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pic>
        <p:nvPicPr>
          <p:cNvPr id="8" name="Picture 7" descr="A close up of a sign&#10;&#10;Description generated with very high confidence">
            <a:extLst>
              <a:ext uri="{FF2B5EF4-FFF2-40B4-BE49-F238E27FC236}">
                <a16:creationId xmlns:a16="http://schemas.microsoft.com/office/drawing/2014/main" id="{AA1F564C-1CF9-6E49-B415-C24AAA7A0C72}"/>
              </a:ext>
            </a:extLst>
          </p:cNvPr>
          <p:cNvPicPr>
            <a:picLocks noChangeAspect="1"/>
          </p:cNvPicPr>
          <p:nvPr/>
        </p:nvPicPr>
        <p:blipFill>
          <a:blip r:embed="rId3"/>
          <a:stretch>
            <a:fillRect/>
          </a:stretch>
        </p:blipFill>
        <p:spPr>
          <a:xfrm>
            <a:off x="5213357" y="2434285"/>
            <a:ext cx="1765285" cy="1721941"/>
          </a:xfrm>
          <a:prstGeom prst="rect">
            <a:avLst/>
          </a:prstGeom>
        </p:spPr>
      </p:pic>
    </p:spTree>
    <p:extLst>
      <p:ext uri="{BB962C8B-B14F-4D97-AF65-F5344CB8AC3E}">
        <p14:creationId xmlns:p14="http://schemas.microsoft.com/office/powerpoint/2010/main" val="4204672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76169" y="2231472"/>
            <a:ext cx="11148969" cy="3976381"/>
          </a:xfrm>
        </p:spPr>
        <p:txBody>
          <a:bodyPr>
            <a:noAutofit/>
          </a:bodyPr>
          <a:lstStyle/>
          <a:p>
            <a:pPr>
              <a:spcAft>
                <a:spcPts val="1200"/>
              </a:spcAft>
            </a:pPr>
            <a:r>
              <a:rPr lang="en-US" sz="2600" dirty="0"/>
              <a:t>The False Pass population has grown beyond the needs of the community. </a:t>
            </a:r>
          </a:p>
          <a:p>
            <a:pPr>
              <a:spcAft>
                <a:spcPts val="1200"/>
              </a:spcAft>
            </a:pPr>
            <a:r>
              <a:rPr lang="en-US" sz="2600" dirty="0"/>
              <a:t>Planes can’t land when it rains. </a:t>
            </a:r>
          </a:p>
          <a:p>
            <a:pPr>
              <a:spcAft>
                <a:spcPts val="1200"/>
              </a:spcAft>
            </a:pPr>
            <a:r>
              <a:rPr lang="en-US" sz="2600" dirty="0"/>
              <a:t>The current runway is not suitable for medivac planes. </a:t>
            </a:r>
          </a:p>
          <a:p>
            <a:pPr>
              <a:spcAft>
                <a:spcPts val="1200"/>
              </a:spcAft>
            </a:pPr>
            <a:r>
              <a:rPr lang="en-US" sz="2600" dirty="0"/>
              <a:t>The community is at risk of losing supply chain access for extended periods of time.</a:t>
            </a:r>
          </a:p>
          <a:p>
            <a:pPr>
              <a:spcAft>
                <a:spcPts val="1200"/>
              </a:spcAft>
            </a:pPr>
            <a:r>
              <a:rPr lang="en-US" sz="2600" dirty="0"/>
              <a:t>There is a creek running through the runway. </a:t>
            </a:r>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2430882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348917"/>
            <a:ext cx="11806989" cy="3632433"/>
          </a:xfrm>
        </p:spPr>
        <p:txBody>
          <a:bodyPr>
            <a:noAutofit/>
          </a:bodyPr>
          <a:lstStyle/>
          <a:p>
            <a:pPr>
              <a:spcAft>
                <a:spcPts val="1200"/>
              </a:spcAft>
            </a:pPr>
            <a:r>
              <a:rPr lang="en-US" sz="2600" dirty="0"/>
              <a:t>Completed White Paper on the False Pass Airport in Feb. 2021.</a:t>
            </a:r>
          </a:p>
          <a:p>
            <a:pPr>
              <a:spcAft>
                <a:spcPts val="1200"/>
              </a:spcAft>
            </a:pPr>
            <a:endParaRPr lang="en-US" sz="2600" dirty="0"/>
          </a:p>
          <a:p>
            <a:pPr>
              <a:spcAft>
                <a:spcPts val="1200"/>
              </a:spcAft>
            </a:pPr>
            <a:r>
              <a:rPr lang="en-US" sz="2600" dirty="0"/>
              <a:t>A False Pass Airport Response Plan was created with the goal of having the State of Alaska Develop an acceptance project and agree to its inclusion in the latest Airport Improvement Program Spending Plan. </a:t>
            </a:r>
          </a:p>
        </p:txBody>
      </p:sp>
    </p:spTree>
    <p:extLst>
      <p:ext uri="{BB962C8B-B14F-4D97-AF65-F5344CB8AC3E}">
        <p14:creationId xmlns:p14="http://schemas.microsoft.com/office/powerpoint/2010/main" val="4054934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34224" y="2336873"/>
            <a:ext cx="11299969" cy="3599316"/>
          </a:xfrm>
        </p:spPr>
        <p:txBody>
          <a:bodyPr>
            <a:noAutofit/>
          </a:bodyPr>
          <a:lstStyle/>
          <a:p>
            <a:pPr>
              <a:spcAft>
                <a:spcPts val="1200"/>
              </a:spcAft>
            </a:pPr>
            <a:r>
              <a:rPr lang="en-US" sz="2600" dirty="0"/>
              <a:t>Research on current capabilities of the runway and identified needs. </a:t>
            </a:r>
          </a:p>
          <a:p>
            <a:pPr>
              <a:spcAft>
                <a:spcPts val="1200"/>
              </a:spcAft>
            </a:pPr>
            <a:r>
              <a:rPr lang="en-US" sz="2600" dirty="0"/>
              <a:t>Create a strategy to present to State of Alaska. </a:t>
            </a:r>
          </a:p>
          <a:p>
            <a:pPr>
              <a:spcAft>
                <a:spcPts val="1200"/>
              </a:spcAft>
            </a:pPr>
            <a:r>
              <a:rPr lang="en-US" sz="2600" dirty="0"/>
              <a:t>Complete False Pass runway white paper.</a:t>
            </a:r>
          </a:p>
          <a:p>
            <a:pPr>
              <a:spcAft>
                <a:spcPts val="1200"/>
              </a:spcAft>
            </a:pPr>
            <a:r>
              <a:rPr lang="en-US" sz="2600" dirty="0"/>
              <a:t>Assist the city of False Pass and state of AK throughout improvement phase.</a:t>
            </a:r>
          </a:p>
          <a:p>
            <a:pPr>
              <a:spcAft>
                <a:spcPts val="1200"/>
              </a:spcAft>
            </a:pPr>
            <a:r>
              <a:rPr lang="en-US" sz="2600" dirty="0"/>
              <a:t>Improvements to the False Pass runway. </a:t>
            </a:r>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35870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770519"/>
            <a:ext cx="10803339" cy="1972273"/>
          </a:xfrm>
        </p:spPr>
        <p:txBody>
          <a:bodyPr>
            <a:noAutofit/>
          </a:bodyPr>
          <a:lstStyle/>
          <a:p>
            <a:pPr marL="0" indent="0">
              <a:lnSpc>
                <a:spcPct val="100000"/>
              </a:lnSpc>
              <a:spcAft>
                <a:spcPts val="1800"/>
              </a:spcAft>
              <a:buNone/>
            </a:pPr>
            <a:r>
              <a:rPr lang="en-US" sz="2800" dirty="0"/>
              <a:t>One-year Target: Demolition initiated</a:t>
            </a:r>
          </a:p>
          <a:p>
            <a:pPr marL="0" indent="0">
              <a:lnSpc>
                <a:spcPct val="100000"/>
              </a:lnSpc>
              <a:spcAft>
                <a:spcPts val="1800"/>
              </a:spcAft>
              <a:buNone/>
            </a:pPr>
            <a:r>
              <a:rPr lang="en-US" sz="2800" dirty="0"/>
              <a:t>Two-year Goal: Cold Bay school building is no longer an asset of the Borough </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307711" y="1189744"/>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Demolish the Cold Bay school building property</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fontScale="90000"/>
          </a:bodyPr>
          <a:lstStyle/>
          <a:p>
            <a:pPr algn="ctr"/>
            <a:r>
              <a:rPr lang="en-US" i="1" dirty="0"/>
              <a:t>Strategic Initiative F:</a:t>
            </a:r>
            <a:br>
              <a:rPr lang="en-US" sz="4800" dirty="0"/>
            </a:br>
            <a:r>
              <a:rPr lang="en-US" sz="4800" dirty="0"/>
              <a:t>Social Infrastructure and Community Well-Being: Cold Bay School</a:t>
            </a:r>
          </a:p>
        </p:txBody>
      </p:sp>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739420"/>
            <a:ext cx="640080" cy="640080"/>
          </a:xfrm>
          <a:prstGeom prst="rect">
            <a:avLst/>
          </a:prstGeom>
        </p:spPr>
      </p:pic>
      <p:pic>
        <p:nvPicPr>
          <p:cNvPr id="12" name="Graphic 3" descr="Presentation with checklist">
            <a:extLst>
              <a:ext uri="{FF2B5EF4-FFF2-40B4-BE49-F238E27FC236}">
                <a16:creationId xmlns:a16="http://schemas.microsoft.com/office/drawing/2014/main" id="{D80DC695-EC7B-6E43-9174-FC83CCB547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747120"/>
            <a:ext cx="640080" cy="640080"/>
          </a:xfrm>
          <a:prstGeom prst="rect">
            <a:avLst/>
          </a:prstGeom>
        </p:spPr>
      </p:pic>
      <p:pic>
        <p:nvPicPr>
          <p:cNvPr id="13" name="Graphic 1" descr="Work from home desk">
            <a:extLst>
              <a:ext uri="{FF2B5EF4-FFF2-40B4-BE49-F238E27FC236}">
                <a16:creationId xmlns:a16="http://schemas.microsoft.com/office/drawing/2014/main" id="{62B0AD43-6CD9-A142-8326-FAEDF67408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5054" y="3304902"/>
            <a:ext cx="640080" cy="640080"/>
          </a:xfrm>
          <a:prstGeom prst="rect">
            <a:avLst/>
          </a:prstGeom>
        </p:spPr>
      </p:pic>
      <p:sp>
        <p:nvSpPr>
          <p:cNvPr id="14" name="Text Placeholder 2">
            <a:extLst>
              <a:ext uri="{FF2B5EF4-FFF2-40B4-BE49-F238E27FC236}">
                <a16:creationId xmlns:a16="http://schemas.microsoft.com/office/drawing/2014/main" id="{C1EAF225-CEFD-F644-8F58-D8090F80FC4A}"/>
              </a:ext>
            </a:extLst>
          </p:cNvPr>
          <p:cNvSpPr txBox="1">
            <a:spLocks/>
          </p:cNvSpPr>
          <p:nvPr/>
        </p:nvSpPr>
        <p:spPr>
          <a:xfrm>
            <a:off x="5915135" y="3304902"/>
            <a:ext cx="6195586" cy="146561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1800"/>
              </a:spcAft>
            </a:pPr>
            <a:r>
              <a:rPr lang="en-US" sz="3200" dirty="0">
                <a:latin typeface="Arial" panose="020B0604020202020204" pitchFamily="34" charset="0"/>
              </a:rPr>
              <a:t>Project Lead:</a:t>
            </a:r>
          </a:p>
        </p:txBody>
      </p:sp>
    </p:spTree>
    <p:extLst>
      <p:ext uri="{BB962C8B-B14F-4D97-AF65-F5344CB8AC3E}">
        <p14:creationId xmlns:p14="http://schemas.microsoft.com/office/powerpoint/2010/main" val="2865400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226503" y="2206305"/>
            <a:ext cx="11383860" cy="4252398"/>
          </a:xfrm>
        </p:spPr>
        <p:txBody>
          <a:bodyPr>
            <a:noAutofit/>
          </a:bodyPr>
          <a:lstStyle/>
          <a:p>
            <a:pPr>
              <a:lnSpc>
                <a:spcPct val="100000"/>
              </a:lnSpc>
              <a:spcAft>
                <a:spcPts val="3000"/>
              </a:spcAft>
            </a:pPr>
            <a:r>
              <a:rPr lang="en-US" sz="2600" dirty="0"/>
              <a:t>The building is vacant and deteriorating rapidly. </a:t>
            </a:r>
          </a:p>
          <a:p>
            <a:pPr>
              <a:lnSpc>
                <a:spcPct val="100000"/>
              </a:lnSpc>
              <a:spcAft>
                <a:spcPts val="3000"/>
              </a:spcAft>
            </a:pPr>
            <a:r>
              <a:rPr lang="en-US" sz="2600" dirty="0"/>
              <a:t>The Borough has unsuccessfully attempted to transfer the facility to a third-party multiple times. The Borough will move forward with demolition.</a:t>
            </a:r>
          </a:p>
          <a:p>
            <a:pPr>
              <a:lnSpc>
                <a:spcPct val="100000"/>
              </a:lnSpc>
              <a:spcAft>
                <a:spcPts val="3000"/>
              </a:spcAft>
            </a:pPr>
            <a:endParaRPr lang="en-US" sz="2600" dirty="0"/>
          </a:p>
          <a:p>
            <a:pPr>
              <a:lnSpc>
                <a:spcPct val="100000"/>
              </a:lnSpc>
              <a:spcAft>
                <a:spcPts val="3000"/>
              </a:spcAft>
            </a:pPr>
            <a:endParaRPr lang="en-US" sz="2600" dirty="0"/>
          </a:p>
          <a:p>
            <a:pPr>
              <a:lnSpc>
                <a:spcPct val="100000"/>
              </a:lnSpc>
              <a:spcAft>
                <a:spcPts val="3000"/>
              </a:spcAft>
            </a:pPr>
            <a:endParaRPr lang="en-US" sz="2600" dirty="0"/>
          </a:p>
          <a:p>
            <a:pPr>
              <a:lnSpc>
                <a:spcPct val="100000"/>
              </a:lnSpc>
              <a:spcAft>
                <a:spcPts val="3000"/>
              </a:spcAft>
            </a:pPr>
            <a:endParaRPr lang="en-US" sz="2600" dirty="0"/>
          </a:p>
        </p:txBody>
      </p:sp>
    </p:spTree>
    <p:extLst>
      <p:ext uri="{BB962C8B-B14F-4D97-AF65-F5344CB8AC3E}">
        <p14:creationId xmlns:p14="http://schemas.microsoft.com/office/powerpoint/2010/main" val="310218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189527"/>
            <a:ext cx="11806989" cy="3816990"/>
          </a:xfrm>
        </p:spPr>
        <p:txBody>
          <a:bodyPr>
            <a:noAutofit/>
          </a:bodyPr>
          <a:lstStyle/>
          <a:p>
            <a:pPr>
              <a:lnSpc>
                <a:spcPct val="100000"/>
              </a:lnSpc>
              <a:spcAft>
                <a:spcPts val="1200"/>
              </a:spcAft>
            </a:pPr>
            <a:r>
              <a:rPr lang="en-US" sz="2600" dirty="0"/>
              <a:t>In March 2021, a letter was sent to Senator Sullivan requesting that he discuss with the different military branches to see if there was interest in the facility. </a:t>
            </a:r>
          </a:p>
          <a:p>
            <a:pPr>
              <a:lnSpc>
                <a:spcPct val="100000"/>
              </a:lnSpc>
              <a:spcAft>
                <a:spcPts val="1200"/>
              </a:spcAft>
            </a:pPr>
            <a:r>
              <a:rPr lang="en-US" sz="2600" dirty="0"/>
              <a:t>In March 2021, the Borough issues a Request for Interest/Proposals for the School. </a:t>
            </a:r>
          </a:p>
          <a:p>
            <a:pPr>
              <a:lnSpc>
                <a:spcPct val="100000"/>
              </a:lnSpc>
              <a:spcAft>
                <a:spcPts val="1200"/>
              </a:spcAft>
            </a:pPr>
            <a:r>
              <a:rPr lang="en-US" sz="2600" dirty="0"/>
              <a:t>Two responses to the Proposal were received; therefore, Administration pursued transferring the lease and selling the building to a third party. </a:t>
            </a:r>
          </a:p>
        </p:txBody>
      </p:sp>
    </p:spTree>
    <p:extLst>
      <p:ext uri="{BB962C8B-B14F-4D97-AF65-F5344CB8AC3E}">
        <p14:creationId xmlns:p14="http://schemas.microsoft.com/office/powerpoint/2010/main" val="3321089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7477125" y="3114674"/>
            <a:ext cx="4034554" cy="2262669"/>
          </a:xfrm>
        </p:spPr>
        <p:txBody>
          <a:bodyPr>
            <a:noAutofit/>
          </a:bodyPr>
          <a:lstStyle/>
          <a:p>
            <a:pPr>
              <a:lnSpc>
                <a:spcPct val="100000"/>
              </a:lnSpc>
              <a:spcAft>
                <a:spcPts val="1200"/>
              </a:spcAft>
            </a:pPr>
            <a:r>
              <a:rPr lang="en-US" sz="2600" dirty="0"/>
              <a:t>Receive direction form the Assembly on how to proceed with this project. </a:t>
            </a:r>
          </a:p>
          <a:p>
            <a:pPr>
              <a:lnSpc>
                <a:spcPct val="100000"/>
              </a:lnSpc>
              <a:spcAft>
                <a:spcPts val="1200"/>
              </a:spcAft>
            </a:pPr>
            <a:endParaRPr lang="en-US" sz="2600" dirty="0"/>
          </a:p>
          <a:p>
            <a:pPr>
              <a:lnSpc>
                <a:spcPct val="100000"/>
              </a:lnSpc>
              <a:spcAft>
                <a:spcPts val="1200"/>
              </a:spcAft>
            </a:pPr>
            <a:endParaRPr lang="en-US" sz="2600" dirty="0"/>
          </a:p>
        </p:txBody>
      </p:sp>
      <p:pic>
        <p:nvPicPr>
          <p:cNvPr id="7" name="Picture Placeholder 4">
            <a:extLst>
              <a:ext uri="{FF2B5EF4-FFF2-40B4-BE49-F238E27FC236}">
                <a16:creationId xmlns:a16="http://schemas.microsoft.com/office/drawing/2014/main" id="{776B4815-6101-E541-89AF-45CE5FE4E8E4}"/>
              </a:ext>
            </a:extLst>
          </p:cNvPr>
          <p:cNvPicPr>
            <a:picLocks noChangeAspect="1"/>
          </p:cNvPicPr>
          <p:nvPr/>
        </p:nvPicPr>
        <p:blipFill>
          <a:blip r:embed="rId2">
            <a:extLst>
              <a:ext uri="{28A0092B-C50C-407E-A947-70E740481C1C}">
                <a14:useLocalDpi xmlns:a14="http://schemas.microsoft.com/office/drawing/2010/main" val="0"/>
              </a:ext>
            </a:extLst>
          </a:blip>
          <a:srcRect t="5984" b="5984"/>
          <a:stretch>
            <a:fillRect/>
          </a:stretch>
        </p:blipFill>
        <p:spPr>
          <a:xfrm>
            <a:off x="480296" y="2505460"/>
            <a:ext cx="6137124" cy="3599312"/>
          </a:xfrm>
          <a:prstGeom prst="rect">
            <a:avLst/>
          </a:prstGeom>
        </p:spPr>
      </p:pic>
    </p:spTree>
    <p:extLst>
      <p:ext uri="{BB962C8B-B14F-4D97-AF65-F5344CB8AC3E}">
        <p14:creationId xmlns:p14="http://schemas.microsoft.com/office/powerpoint/2010/main" val="1880335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736207"/>
            <a:ext cx="10803339" cy="1790234"/>
          </a:xfrm>
        </p:spPr>
        <p:txBody>
          <a:bodyPr>
            <a:noAutofit/>
          </a:bodyPr>
          <a:lstStyle/>
          <a:p>
            <a:pPr marL="0" indent="0" algn="l">
              <a:lnSpc>
                <a:spcPct val="100000"/>
              </a:lnSpc>
              <a:spcAft>
                <a:spcPts val="1800"/>
              </a:spcAft>
              <a:buNone/>
            </a:pPr>
            <a:r>
              <a:rPr lang="en-US" sz="2800" dirty="0"/>
              <a:t>Project Lead:  Anne</a:t>
            </a:r>
          </a:p>
          <a:p>
            <a:pPr marL="0" indent="0">
              <a:lnSpc>
                <a:spcPct val="100000"/>
              </a:lnSpc>
              <a:spcAft>
                <a:spcPts val="1800"/>
              </a:spcAft>
              <a:buNone/>
            </a:pPr>
            <a:r>
              <a:rPr lang="en-US" sz="2800" dirty="0"/>
              <a:t>One-year Target: Remove Nelson Lagoon apartment as a Borough asset</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Identify what to do with the Nelson Lagoon teacher housing.</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fontScale="90000"/>
          </a:bodyPr>
          <a:lstStyle/>
          <a:p>
            <a:pPr algn="ctr"/>
            <a:r>
              <a:rPr lang="en-US" i="1" dirty="0"/>
              <a:t>Strategic Initiative G:</a:t>
            </a:r>
            <a:br>
              <a:rPr lang="en-US" i="1" dirty="0"/>
            </a:br>
            <a:r>
              <a:rPr lang="en-US" sz="2400" i="1" dirty="0"/>
              <a:t> </a:t>
            </a:r>
            <a:br>
              <a:rPr lang="en-US" sz="4800" dirty="0"/>
            </a:br>
            <a:r>
              <a:rPr lang="en-US" sz="4800" dirty="0"/>
              <a:t>Borough Property Management – Nelson Lagoon Apartments</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722828"/>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689735"/>
            <a:ext cx="640080" cy="640080"/>
          </a:xfrm>
          <a:prstGeom prst="rect">
            <a:avLst/>
          </a:prstGeom>
        </p:spPr>
      </p:pic>
    </p:spTree>
    <p:extLst>
      <p:ext uri="{BB962C8B-B14F-4D97-AF65-F5344CB8AC3E}">
        <p14:creationId xmlns:p14="http://schemas.microsoft.com/office/powerpoint/2010/main" val="2676814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327171" y="2273417"/>
            <a:ext cx="10575759" cy="3506598"/>
          </a:xfrm>
        </p:spPr>
        <p:txBody>
          <a:bodyPr>
            <a:noAutofit/>
          </a:bodyPr>
          <a:lstStyle/>
          <a:p>
            <a:pPr>
              <a:lnSpc>
                <a:spcPct val="200000"/>
              </a:lnSpc>
              <a:spcAft>
                <a:spcPts val="1200"/>
              </a:spcAft>
            </a:pPr>
            <a:r>
              <a:rPr lang="en-US" sz="2600" dirty="0"/>
              <a:t>The building is vacant and deteriorating rapidly.</a:t>
            </a:r>
          </a:p>
          <a:p>
            <a:pPr>
              <a:lnSpc>
                <a:spcPct val="200000"/>
              </a:lnSpc>
              <a:spcAft>
                <a:spcPts val="1200"/>
              </a:spcAft>
            </a:pPr>
            <a:r>
              <a:rPr lang="en-US" sz="2600" dirty="0"/>
              <a:t>Losing revenue insuring a vacant property.</a:t>
            </a:r>
          </a:p>
          <a:p>
            <a:pPr>
              <a:lnSpc>
                <a:spcPct val="200000"/>
              </a:lnSpc>
              <a:spcAft>
                <a:spcPts val="1200"/>
              </a:spcAft>
            </a:pPr>
            <a:r>
              <a:rPr lang="en-US" sz="2600" dirty="0"/>
              <a:t>Poses a significant safety liability. </a:t>
            </a:r>
          </a:p>
          <a:p>
            <a:pPr>
              <a:lnSpc>
                <a:spcPct val="150000"/>
              </a:lnSpc>
              <a:spcAft>
                <a:spcPts val="1200"/>
              </a:spcAft>
            </a:pPr>
            <a:endParaRPr lang="en-US" sz="2600" dirty="0"/>
          </a:p>
          <a:p>
            <a:pPr>
              <a:lnSpc>
                <a:spcPct val="150000"/>
              </a:lnSpc>
              <a:spcAft>
                <a:spcPts val="1200"/>
              </a:spcAft>
            </a:pPr>
            <a:endParaRPr lang="en-US" sz="2600" dirty="0"/>
          </a:p>
          <a:p>
            <a:pPr>
              <a:lnSpc>
                <a:spcPct val="150000"/>
              </a:lnSpc>
              <a:spcAft>
                <a:spcPts val="1200"/>
              </a:spcAft>
            </a:pPr>
            <a:endParaRPr lang="en-US" sz="2600" dirty="0"/>
          </a:p>
          <a:p>
            <a:pPr>
              <a:lnSpc>
                <a:spcPct val="150000"/>
              </a:lnSpc>
              <a:spcAft>
                <a:spcPts val="1200"/>
              </a:spcAft>
            </a:pPr>
            <a:endParaRPr lang="en-US" sz="2600" dirty="0"/>
          </a:p>
        </p:txBody>
      </p:sp>
    </p:spTree>
    <p:extLst>
      <p:ext uri="{BB962C8B-B14F-4D97-AF65-F5344CB8AC3E}">
        <p14:creationId xmlns:p14="http://schemas.microsoft.com/office/powerpoint/2010/main" val="2361365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Options for disposal of the facility were researched. </a:t>
            </a:r>
          </a:p>
        </p:txBody>
      </p:sp>
    </p:spTree>
    <p:extLst>
      <p:ext uri="{BB962C8B-B14F-4D97-AF65-F5344CB8AC3E}">
        <p14:creationId xmlns:p14="http://schemas.microsoft.com/office/powerpoint/2010/main" val="3415891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517B-82BE-0346-BB00-3A86826ADF11}"/>
              </a:ext>
            </a:extLst>
          </p:cNvPr>
          <p:cNvSpPr>
            <a:spLocks noGrp="1"/>
          </p:cNvSpPr>
          <p:nvPr>
            <p:ph type="title"/>
          </p:nvPr>
        </p:nvSpPr>
        <p:spPr>
          <a:xfrm>
            <a:off x="680321" y="753228"/>
            <a:ext cx="9613861" cy="1080938"/>
          </a:xfrm>
        </p:spPr>
        <p:txBody>
          <a:bodyPr>
            <a:normAutofit/>
          </a:bodyPr>
          <a:lstStyle/>
          <a:p>
            <a:r>
              <a:rPr lang="en-US" sz="4800" dirty="0"/>
              <a:t>AEB Values</a:t>
            </a:r>
          </a:p>
        </p:txBody>
      </p:sp>
      <p:sp>
        <p:nvSpPr>
          <p:cNvPr id="3" name="Content Placeholder 2">
            <a:extLst>
              <a:ext uri="{FF2B5EF4-FFF2-40B4-BE49-F238E27FC236}">
                <a16:creationId xmlns:a16="http://schemas.microsoft.com/office/drawing/2014/main" id="{F07F1B84-DF66-424D-8F09-C1D6D6031920}"/>
              </a:ext>
            </a:extLst>
          </p:cNvPr>
          <p:cNvSpPr>
            <a:spLocks noGrp="1"/>
          </p:cNvSpPr>
          <p:nvPr>
            <p:ph idx="1"/>
          </p:nvPr>
        </p:nvSpPr>
        <p:spPr>
          <a:xfrm>
            <a:off x="262585" y="2123268"/>
            <a:ext cx="6432684" cy="3812395"/>
          </a:xfrm>
        </p:spPr>
        <p:txBody>
          <a:bodyPr>
            <a:noAutofit/>
          </a:bodyPr>
          <a:lstStyle/>
          <a:p>
            <a:pPr>
              <a:spcAft>
                <a:spcPts val="1800"/>
              </a:spcAft>
            </a:pPr>
            <a:r>
              <a:rPr lang="en-US" sz="2800" b="1" i="1" dirty="0"/>
              <a:t>Honest</a:t>
            </a:r>
            <a:r>
              <a:rPr lang="en-US" sz="2800" dirty="0"/>
              <a:t>: To the people we represent </a:t>
            </a:r>
          </a:p>
          <a:p>
            <a:pPr>
              <a:spcAft>
                <a:spcPts val="1800"/>
              </a:spcAft>
            </a:pPr>
            <a:r>
              <a:rPr lang="en-US" sz="2800" b="1" i="1" dirty="0"/>
              <a:t>Open/Transparent</a:t>
            </a:r>
            <a:r>
              <a:rPr lang="en-US" sz="2800" dirty="0"/>
              <a:t>: More is better </a:t>
            </a:r>
          </a:p>
          <a:p>
            <a:pPr>
              <a:spcAft>
                <a:spcPts val="1800"/>
              </a:spcAft>
            </a:pPr>
            <a:r>
              <a:rPr lang="en-US" sz="2800" b="1" i="1" dirty="0"/>
              <a:t>Integrity</a:t>
            </a:r>
            <a:r>
              <a:rPr lang="en-US" sz="2800" dirty="0"/>
              <a:t>: Striving to improve the trust of residents, being ethical </a:t>
            </a:r>
          </a:p>
          <a:p>
            <a:pPr>
              <a:spcAft>
                <a:spcPts val="1800"/>
              </a:spcAft>
            </a:pPr>
            <a:r>
              <a:rPr lang="en-US" sz="2800" b="1" i="1" dirty="0"/>
              <a:t>Being Productive</a:t>
            </a:r>
            <a:r>
              <a:rPr lang="en-US" sz="2800" dirty="0"/>
              <a:t>: Follow through with what we start </a:t>
            </a:r>
          </a:p>
          <a:p>
            <a:pPr>
              <a:spcAft>
                <a:spcPts val="1800"/>
              </a:spcAft>
            </a:pPr>
            <a:r>
              <a:rPr lang="en-US" sz="2800" b="1" i="1" dirty="0"/>
              <a:t>Resourceful</a:t>
            </a:r>
            <a:r>
              <a:rPr lang="en-US" sz="2800" dirty="0"/>
              <a:t>: Sharing the strengths of our communities </a:t>
            </a:r>
          </a:p>
          <a:p>
            <a:pPr>
              <a:spcAft>
                <a:spcPts val="1800"/>
              </a:spcAft>
            </a:pPr>
            <a:endParaRPr lang="en-US" sz="2800" dirty="0"/>
          </a:p>
          <a:p>
            <a:pPr>
              <a:spcAft>
                <a:spcPts val="1800"/>
              </a:spcAft>
            </a:pPr>
            <a:endParaRPr lang="en-US" sz="2800" dirty="0"/>
          </a:p>
        </p:txBody>
      </p:sp>
    </p:spTree>
    <p:extLst>
      <p:ext uri="{BB962C8B-B14F-4D97-AF65-F5344CB8AC3E}">
        <p14:creationId xmlns:p14="http://schemas.microsoft.com/office/powerpoint/2010/main" val="4089099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218115" y="2181138"/>
            <a:ext cx="11727808" cy="4404220"/>
          </a:xfrm>
        </p:spPr>
        <p:txBody>
          <a:bodyPr>
            <a:noAutofit/>
          </a:bodyPr>
          <a:lstStyle/>
          <a:p>
            <a:pPr>
              <a:lnSpc>
                <a:spcPct val="100000"/>
              </a:lnSpc>
              <a:spcAft>
                <a:spcPts val="3000"/>
              </a:spcAft>
            </a:pPr>
            <a:r>
              <a:rPr lang="en-US" sz="2600" dirty="0"/>
              <a:t>Identifying what to do with the property (transfer, repurpose, or demolish).</a:t>
            </a:r>
          </a:p>
          <a:p>
            <a:pPr>
              <a:lnSpc>
                <a:spcPct val="100000"/>
              </a:lnSpc>
              <a:spcAft>
                <a:spcPts val="3000"/>
              </a:spcAft>
            </a:pPr>
            <a:r>
              <a:rPr lang="en-US" sz="2600" dirty="0"/>
              <a:t>If a transfer agreement is not in place by June 2021, the Borough will begin looking into demolishing the facility. </a:t>
            </a:r>
          </a:p>
          <a:p>
            <a:pPr>
              <a:lnSpc>
                <a:spcPct val="100000"/>
              </a:lnSpc>
              <a:spcAft>
                <a:spcPts val="3000"/>
              </a:spcAft>
            </a:pPr>
            <a:endParaRPr lang="en-US" sz="2600" dirty="0"/>
          </a:p>
          <a:p>
            <a:pPr>
              <a:lnSpc>
                <a:spcPct val="100000"/>
              </a:lnSpc>
              <a:spcAft>
                <a:spcPts val="3000"/>
              </a:spcAft>
            </a:pPr>
            <a:endParaRPr lang="en-US" sz="2600" dirty="0"/>
          </a:p>
          <a:p>
            <a:pPr>
              <a:lnSpc>
                <a:spcPct val="100000"/>
              </a:lnSpc>
              <a:spcAft>
                <a:spcPts val="3000"/>
              </a:spcAft>
            </a:pPr>
            <a:endParaRPr lang="en-US" sz="2600" dirty="0"/>
          </a:p>
          <a:p>
            <a:pPr>
              <a:lnSpc>
                <a:spcPct val="100000"/>
              </a:lnSpc>
              <a:spcAft>
                <a:spcPts val="3000"/>
              </a:spcAft>
            </a:pPr>
            <a:endParaRPr lang="en-US" sz="2600" dirty="0"/>
          </a:p>
        </p:txBody>
      </p:sp>
    </p:spTree>
    <p:extLst>
      <p:ext uri="{BB962C8B-B14F-4D97-AF65-F5344CB8AC3E}">
        <p14:creationId xmlns:p14="http://schemas.microsoft.com/office/powerpoint/2010/main" val="2515908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624251"/>
            <a:ext cx="10803339" cy="2163446"/>
          </a:xfrm>
        </p:spPr>
        <p:txBody>
          <a:bodyPr>
            <a:noAutofit/>
          </a:bodyPr>
          <a:lstStyle/>
          <a:p>
            <a:pPr marL="0" indent="0" algn="l">
              <a:lnSpc>
                <a:spcPct val="100000"/>
              </a:lnSpc>
              <a:spcAft>
                <a:spcPts val="1800"/>
              </a:spcAft>
              <a:buNone/>
            </a:pPr>
            <a:r>
              <a:rPr lang="en-US" sz="2800" dirty="0"/>
              <a:t>Project Lead: Anne </a:t>
            </a:r>
          </a:p>
          <a:p>
            <a:pPr marL="0" indent="0">
              <a:lnSpc>
                <a:spcPct val="100000"/>
              </a:lnSpc>
              <a:spcAft>
                <a:spcPts val="1800"/>
              </a:spcAft>
              <a:buNone/>
            </a:pPr>
            <a:r>
              <a:rPr lang="en-US" sz="2800" dirty="0"/>
              <a:t>One-year Target: On-going agenda item identifying and completing high priority deferred maintenance projects</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Prioritize and manage deferred maintenance for borough owned properties.</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871544" cy="2773680"/>
          </a:xfrm>
        </p:spPr>
        <p:txBody>
          <a:bodyPr>
            <a:normAutofit/>
          </a:bodyPr>
          <a:lstStyle/>
          <a:p>
            <a:pPr algn="ctr"/>
            <a:r>
              <a:rPr lang="en-US" i="1" dirty="0"/>
              <a:t>Strategic Initiative H:</a:t>
            </a:r>
            <a:br>
              <a:rPr lang="en-US" i="1" dirty="0"/>
            </a:br>
            <a:r>
              <a:rPr lang="en-US" sz="2400" i="1" dirty="0"/>
              <a:t> </a:t>
            </a:r>
            <a:br>
              <a:rPr lang="en-US" sz="4800" dirty="0"/>
            </a:br>
            <a:r>
              <a:rPr lang="en-US" sz="4800" dirty="0"/>
              <a:t>Deferred Maintenance</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567707"/>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473381"/>
            <a:ext cx="640080" cy="640080"/>
          </a:xfrm>
          <a:prstGeom prst="rect">
            <a:avLst/>
          </a:prstGeom>
        </p:spPr>
      </p:pic>
    </p:spTree>
    <p:extLst>
      <p:ext uri="{BB962C8B-B14F-4D97-AF65-F5344CB8AC3E}">
        <p14:creationId xmlns:p14="http://schemas.microsoft.com/office/powerpoint/2010/main" val="2765093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226503" y="2348917"/>
            <a:ext cx="10676427" cy="3755855"/>
          </a:xfrm>
        </p:spPr>
        <p:txBody>
          <a:bodyPr>
            <a:noAutofit/>
          </a:bodyPr>
          <a:lstStyle/>
          <a:p>
            <a:pPr>
              <a:spcAft>
                <a:spcPts val="1800"/>
              </a:spcAft>
            </a:pPr>
            <a:r>
              <a:rPr lang="en-US" sz="2600" dirty="0"/>
              <a:t>High number of projects are deferred each year.</a:t>
            </a:r>
          </a:p>
          <a:p>
            <a:pPr>
              <a:spcAft>
                <a:spcPts val="1800"/>
              </a:spcAft>
            </a:pPr>
            <a:r>
              <a:rPr lang="en-US" sz="2600" dirty="0"/>
              <a:t>Projects need to be completed.</a:t>
            </a:r>
          </a:p>
          <a:p>
            <a:pPr>
              <a:spcAft>
                <a:spcPts val="1800"/>
              </a:spcAft>
            </a:pPr>
            <a:r>
              <a:rPr lang="en-US" sz="2600" dirty="0"/>
              <a:t>Projects need to be identified and prioritized.</a:t>
            </a:r>
          </a:p>
          <a:p>
            <a:pPr>
              <a:spcAft>
                <a:spcPts val="1800"/>
              </a:spcAft>
            </a:pPr>
            <a:r>
              <a:rPr lang="en-US" sz="2600" dirty="0"/>
              <a:t>Cost to complete the work increase each year.</a:t>
            </a:r>
          </a:p>
          <a:p>
            <a:pPr>
              <a:spcAft>
                <a:spcPts val="1800"/>
              </a:spcAft>
            </a:pPr>
            <a:r>
              <a:rPr lang="en-US" sz="2600" dirty="0"/>
              <a:t>Deferred maintenance poses safety risks.</a:t>
            </a:r>
          </a:p>
        </p:txBody>
      </p:sp>
    </p:spTree>
    <p:extLst>
      <p:ext uri="{BB962C8B-B14F-4D97-AF65-F5344CB8AC3E}">
        <p14:creationId xmlns:p14="http://schemas.microsoft.com/office/powerpoint/2010/main" val="172985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Funding needs were assessed for this planning Cycle. </a:t>
            </a:r>
          </a:p>
          <a:p>
            <a:pPr>
              <a:spcAft>
                <a:spcPts val="1200"/>
              </a:spcAft>
            </a:pPr>
            <a:r>
              <a:rPr lang="en-US" sz="2600" dirty="0"/>
              <a:t>Funding was appropriated for the King Cove School repair work and other projects. </a:t>
            </a:r>
          </a:p>
          <a:p>
            <a:pPr>
              <a:spcAft>
                <a:spcPts val="1200"/>
              </a:spcAft>
            </a:pPr>
            <a:r>
              <a:rPr lang="en-US" sz="2600" dirty="0"/>
              <a:t>The Property Condition Assessment has been partially completed. </a:t>
            </a:r>
          </a:p>
          <a:p>
            <a:pPr>
              <a:spcAft>
                <a:spcPts val="1200"/>
              </a:spcAft>
            </a:pPr>
            <a:r>
              <a:rPr lang="en-US" sz="2600" dirty="0"/>
              <a:t>The King Cove School repairs have begun but will not be completed </a:t>
            </a:r>
            <a:r>
              <a:rPr lang="en-US" sz="2600" dirty="0" err="1"/>
              <a:t>unitl</a:t>
            </a:r>
            <a:r>
              <a:rPr lang="en-US" sz="2600" dirty="0"/>
              <a:t> spring 2022. </a:t>
            </a:r>
          </a:p>
        </p:txBody>
      </p:sp>
    </p:spTree>
    <p:extLst>
      <p:ext uri="{BB962C8B-B14F-4D97-AF65-F5344CB8AC3E}">
        <p14:creationId xmlns:p14="http://schemas.microsoft.com/office/powerpoint/2010/main" val="4253411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680319" y="2136848"/>
            <a:ext cx="4831247" cy="4431732"/>
          </a:xfrm>
        </p:spPr>
        <p:txBody>
          <a:bodyPr>
            <a:noAutofit/>
          </a:bodyPr>
          <a:lstStyle/>
          <a:p>
            <a:pPr>
              <a:lnSpc>
                <a:spcPct val="100000"/>
              </a:lnSpc>
              <a:spcAft>
                <a:spcPts val="1200"/>
              </a:spcAft>
            </a:pPr>
            <a:r>
              <a:rPr lang="en-US" sz="2600" dirty="0"/>
              <a:t>Identifying all deferred maintenance projects.</a:t>
            </a:r>
          </a:p>
          <a:p>
            <a:pPr>
              <a:lnSpc>
                <a:spcPct val="100000"/>
              </a:lnSpc>
              <a:spcAft>
                <a:spcPts val="1200"/>
              </a:spcAft>
            </a:pPr>
            <a:r>
              <a:rPr lang="en-US" sz="2600" dirty="0"/>
              <a:t>Prioritizing projects.</a:t>
            </a:r>
          </a:p>
          <a:p>
            <a:pPr>
              <a:lnSpc>
                <a:spcPct val="100000"/>
              </a:lnSpc>
              <a:spcAft>
                <a:spcPts val="1200"/>
              </a:spcAft>
            </a:pPr>
            <a:r>
              <a:rPr lang="en-US" sz="2600" dirty="0"/>
              <a:t>Planning project completion.</a:t>
            </a:r>
          </a:p>
          <a:p>
            <a:pPr>
              <a:lnSpc>
                <a:spcPct val="100000"/>
              </a:lnSpc>
              <a:spcAft>
                <a:spcPts val="1200"/>
              </a:spcAft>
            </a:pPr>
            <a:r>
              <a:rPr lang="en-US" sz="2600" dirty="0"/>
              <a:t>Project completion oversight.</a:t>
            </a:r>
          </a:p>
          <a:p>
            <a:pPr>
              <a:lnSpc>
                <a:spcPct val="100000"/>
              </a:lnSpc>
              <a:spcAft>
                <a:spcPts val="1200"/>
              </a:spcAft>
            </a:pPr>
            <a:r>
              <a:rPr lang="en-US" sz="2600" dirty="0"/>
              <a:t>Include the King Cove school. </a:t>
            </a:r>
          </a:p>
          <a:p>
            <a:pPr>
              <a:lnSpc>
                <a:spcPct val="100000"/>
              </a:lnSpc>
              <a:spcAft>
                <a:spcPts val="1200"/>
              </a:spcAft>
            </a:pPr>
            <a:r>
              <a:rPr lang="en-US" sz="2600" dirty="0"/>
              <a:t>Update Borough inventory. </a:t>
            </a:r>
          </a:p>
          <a:p>
            <a:pPr>
              <a:lnSpc>
                <a:spcPct val="100000"/>
              </a:lnSpc>
              <a:spcAft>
                <a:spcPts val="1200"/>
              </a:spcAft>
            </a:pPr>
            <a:endParaRPr lang="en-US" sz="2600" dirty="0"/>
          </a:p>
          <a:p>
            <a:pPr>
              <a:lnSpc>
                <a:spcPct val="100000"/>
              </a:lnSpc>
              <a:spcAft>
                <a:spcPts val="1200"/>
              </a:spcAft>
            </a:pPr>
            <a:endParaRPr lang="en-US" sz="2600" dirty="0"/>
          </a:p>
          <a:p>
            <a:pPr>
              <a:lnSpc>
                <a:spcPct val="100000"/>
              </a:lnSpc>
              <a:spcAft>
                <a:spcPts val="1200"/>
              </a:spcAft>
            </a:pPr>
            <a:endParaRPr lang="en-US" sz="2600" dirty="0"/>
          </a:p>
          <a:p>
            <a:pPr>
              <a:lnSpc>
                <a:spcPct val="100000"/>
              </a:lnSpc>
              <a:spcAft>
                <a:spcPts val="1200"/>
              </a:spcAft>
            </a:pPr>
            <a:endParaRPr lang="en-US" sz="2600" dirty="0"/>
          </a:p>
        </p:txBody>
      </p:sp>
      <p:sp>
        <p:nvSpPr>
          <p:cNvPr id="7" name="Content Placeholder 6">
            <a:extLst>
              <a:ext uri="{FF2B5EF4-FFF2-40B4-BE49-F238E27FC236}">
                <a16:creationId xmlns:a16="http://schemas.microsoft.com/office/drawing/2014/main" id="{A7E28B39-B11A-394A-A44C-E502C15A428C}"/>
              </a:ext>
            </a:extLst>
          </p:cNvPr>
          <p:cNvSpPr>
            <a:spLocks noGrp="1"/>
          </p:cNvSpPr>
          <p:nvPr>
            <p:ph sz="half" idx="2"/>
          </p:nvPr>
        </p:nvSpPr>
        <p:spPr>
          <a:xfrm>
            <a:off x="6527574" y="2130571"/>
            <a:ext cx="5378676" cy="4521127"/>
          </a:xfrm>
        </p:spPr>
        <p:txBody>
          <a:bodyPr>
            <a:noAutofit/>
          </a:bodyPr>
          <a:lstStyle/>
          <a:p>
            <a:pPr>
              <a:lnSpc>
                <a:spcPct val="100000"/>
              </a:lnSpc>
              <a:spcAft>
                <a:spcPts val="1200"/>
              </a:spcAft>
            </a:pPr>
            <a:r>
              <a:rPr lang="en-US" sz="2600" dirty="0"/>
              <a:t>Develop a deferred maintenance schedule: </a:t>
            </a:r>
          </a:p>
          <a:p>
            <a:pPr lvl="1">
              <a:lnSpc>
                <a:spcPct val="100000"/>
              </a:lnSpc>
              <a:spcAft>
                <a:spcPts val="1200"/>
              </a:spcAft>
            </a:pPr>
            <a:r>
              <a:rPr lang="en-US" sz="2600" dirty="0"/>
              <a:t>Complete assessment of borough buildings outside of the school district.   </a:t>
            </a:r>
          </a:p>
          <a:p>
            <a:pPr lvl="1">
              <a:lnSpc>
                <a:spcPct val="100000"/>
              </a:lnSpc>
              <a:spcAft>
                <a:spcPts val="1200"/>
              </a:spcAft>
            </a:pPr>
            <a:r>
              <a:rPr lang="en-US" sz="2600" dirty="0"/>
              <a:t>Include property/equipment other than buildings. </a:t>
            </a:r>
          </a:p>
          <a:p>
            <a:pPr>
              <a:lnSpc>
                <a:spcPct val="100000"/>
              </a:lnSpc>
              <a:spcAft>
                <a:spcPts val="1200"/>
              </a:spcAft>
            </a:pPr>
            <a:r>
              <a:rPr lang="en-US" sz="2600" dirty="0"/>
              <a:t>Plan the following year (2022) in advance.</a:t>
            </a:r>
          </a:p>
        </p:txBody>
      </p:sp>
    </p:spTree>
    <p:extLst>
      <p:ext uri="{BB962C8B-B14F-4D97-AF65-F5344CB8AC3E}">
        <p14:creationId xmlns:p14="http://schemas.microsoft.com/office/powerpoint/2010/main" val="3981448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922569" y="4526280"/>
            <a:ext cx="11450405" cy="2163446"/>
          </a:xfrm>
        </p:spPr>
        <p:txBody>
          <a:bodyPr>
            <a:noAutofit/>
          </a:bodyPr>
          <a:lstStyle/>
          <a:p>
            <a:pPr marL="0" indent="0" algn="l">
              <a:lnSpc>
                <a:spcPct val="150000"/>
              </a:lnSpc>
              <a:buNone/>
            </a:pPr>
            <a:r>
              <a:rPr lang="en-US" sz="2800" dirty="0"/>
              <a:t>Project Lead: Talia  </a:t>
            </a:r>
          </a:p>
          <a:p>
            <a:pPr marL="0" indent="0">
              <a:lnSpc>
                <a:spcPct val="150000"/>
              </a:lnSpc>
              <a:buNone/>
            </a:pPr>
            <a:r>
              <a:rPr lang="en-US" sz="2800" dirty="0"/>
              <a:t>One-year Target: This strategy is on hold through 2021 planning cycle </a:t>
            </a:r>
          </a:p>
          <a:p>
            <a:pPr marL="0" indent="0">
              <a:lnSpc>
                <a:spcPct val="150000"/>
              </a:lnSpc>
              <a:buNone/>
            </a:pPr>
            <a:r>
              <a:rPr lang="en-US" sz="2800" dirty="0"/>
              <a:t>3-year Goal: Funding is secured to execute rehabilitation plan</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516314"/>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Rehabilitate the existing school building</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855778" cy="2773680"/>
          </a:xfrm>
        </p:spPr>
        <p:txBody>
          <a:bodyPr>
            <a:normAutofit/>
          </a:bodyPr>
          <a:lstStyle/>
          <a:p>
            <a:pPr algn="ctr"/>
            <a:r>
              <a:rPr lang="en-US" i="1" dirty="0"/>
              <a:t>Strategic Initiative I:</a:t>
            </a:r>
            <a:br>
              <a:rPr lang="en-US" i="1" dirty="0"/>
            </a:br>
            <a:r>
              <a:rPr lang="en-US" sz="2400" i="1" dirty="0"/>
              <a:t> </a:t>
            </a:r>
            <a:br>
              <a:rPr lang="en-US" sz="4800" dirty="0"/>
            </a:br>
            <a:r>
              <a:rPr lang="en-US" sz="4800" dirty="0"/>
              <a:t>Sand Point School</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215" y="4624857"/>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215" y="5387656"/>
            <a:ext cx="640080" cy="640080"/>
          </a:xfrm>
          <a:prstGeom prst="rect">
            <a:avLst/>
          </a:prstGeom>
        </p:spPr>
      </p:pic>
      <p:pic>
        <p:nvPicPr>
          <p:cNvPr id="12" name="Graphic 3" descr="Presentation with checklist">
            <a:extLst>
              <a:ext uri="{FF2B5EF4-FFF2-40B4-BE49-F238E27FC236}">
                <a16:creationId xmlns:a16="http://schemas.microsoft.com/office/drawing/2014/main" id="{D80DC695-EC7B-6E43-9174-FC83CCB547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8215" y="6162757"/>
            <a:ext cx="640080" cy="640080"/>
          </a:xfrm>
          <a:prstGeom prst="rect">
            <a:avLst/>
          </a:prstGeom>
        </p:spPr>
      </p:pic>
    </p:spTree>
    <p:extLst>
      <p:ext uri="{BB962C8B-B14F-4D97-AF65-F5344CB8AC3E}">
        <p14:creationId xmlns:p14="http://schemas.microsoft.com/office/powerpoint/2010/main" val="28915415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332922" y="2645228"/>
            <a:ext cx="4108450" cy="3459543"/>
          </a:xfrm>
        </p:spPr>
        <p:txBody>
          <a:bodyPr>
            <a:noAutofit/>
          </a:bodyPr>
          <a:lstStyle/>
          <a:p>
            <a:pPr>
              <a:lnSpc>
                <a:spcPct val="100000"/>
              </a:lnSpc>
              <a:spcAft>
                <a:spcPts val="3000"/>
              </a:spcAft>
            </a:pPr>
            <a:r>
              <a:rPr lang="en-US" sz="2600" dirty="0"/>
              <a:t>Borough priorities are education and facilities.</a:t>
            </a:r>
          </a:p>
          <a:p>
            <a:pPr>
              <a:lnSpc>
                <a:spcPct val="100000"/>
              </a:lnSpc>
              <a:spcAft>
                <a:spcPts val="3000"/>
              </a:spcAft>
            </a:pPr>
            <a:r>
              <a:rPr lang="en-US" sz="2600" dirty="0"/>
              <a:t>The Sand Point school structure is deteriorating and needs to be fixed.</a:t>
            </a:r>
          </a:p>
          <a:p>
            <a:pPr>
              <a:lnSpc>
                <a:spcPct val="100000"/>
              </a:lnSpc>
              <a:spcAft>
                <a:spcPts val="3000"/>
              </a:spcAft>
            </a:pPr>
            <a:endParaRPr lang="en-US" sz="2600" dirty="0"/>
          </a:p>
          <a:p>
            <a:pPr>
              <a:lnSpc>
                <a:spcPct val="100000"/>
              </a:lnSpc>
              <a:spcAft>
                <a:spcPts val="3000"/>
              </a:spcAft>
            </a:pPr>
            <a:endParaRPr lang="en-US" sz="2600" dirty="0"/>
          </a:p>
          <a:p>
            <a:pPr>
              <a:lnSpc>
                <a:spcPct val="100000"/>
              </a:lnSpc>
              <a:spcAft>
                <a:spcPts val="3000"/>
              </a:spcAft>
            </a:pPr>
            <a:endParaRPr lang="en-US" sz="2600" dirty="0"/>
          </a:p>
          <a:p>
            <a:pPr>
              <a:lnSpc>
                <a:spcPct val="100000"/>
              </a:lnSpc>
              <a:spcAft>
                <a:spcPts val="3000"/>
              </a:spcAft>
            </a:pPr>
            <a:endParaRPr lang="en-US" sz="2600" dirty="0"/>
          </a:p>
        </p:txBody>
      </p:sp>
      <p:pic>
        <p:nvPicPr>
          <p:cNvPr id="9" name="Picture 8">
            <a:extLst>
              <a:ext uri="{FF2B5EF4-FFF2-40B4-BE49-F238E27FC236}">
                <a16:creationId xmlns:a16="http://schemas.microsoft.com/office/drawing/2014/main" id="{C777B0D6-B5CC-9143-971A-98215A4D4AD5}"/>
              </a:ext>
            </a:extLst>
          </p:cNvPr>
          <p:cNvPicPr>
            <a:picLocks noChangeAspect="1"/>
          </p:cNvPicPr>
          <p:nvPr/>
        </p:nvPicPr>
        <p:blipFill>
          <a:blip r:embed="rId2"/>
          <a:stretch>
            <a:fillRect/>
          </a:stretch>
        </p:blipFill>
        <p:spPr>
          <a:xfrm>
            <a:off x="4708979" y="2266764"/>
            <a:ext cx="7150100" cy="4076700"/>
          </a:xfrm>
          <a:prstGeom prst="rect">
            <a:avLst/>
          </a:prstGeom>
        </p:spPr>
      </p:pic>
    </p:spTree>
    <p:extLst>
      <p:ext uri="{BB962C8B-B14F-4D97-AF65-F5344CB8AC3E}">
        <p14:creationId xmlns:p14="http://schemas.microsoft.com/office/powerpoint/2010/main" val="2212350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Feedback on the 2020 applications was collected. </a:t>
            </a:r>
          </a:p>
          <a:p>
            <a:pPr>
              <a:spcAft>
                <a:spcPts val="1200"/>
              </a:spcAft>
            </a:pPr>
            <a:r>
              <a:rPr lang="en-US" sz="2600" dirty="0"/>
              <a:t>Administration reused the scores from the prior year and the letter was submitted to the State. </a:t>
            </a:r>
          </a:p>
        </p:txBody>
      </p:sp>
    </p:spTree>
    <p:extLst>
      <p:ext uri="{BB962C8B-B14F-4D97-AF65-F5344CB8AC3E}">
        <p14:creationId xmlns:p14="http://schemas.microsoft.com/office/powerpoint/2010/main" val="1050276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680322" y="2708348"/>
            <a:ext cx="4777504" cy="3599316"/>
          </a:xfrm>
        </p:spPr>
        <p:txBody>
          <a:bodyPr>
            <a:noAutofit/>
          </a:bodyPr>
          <a:lstStyle/>
          <a:p>
            <a:pPr marL="228600" marR="0" lvl="0" indent="-228600" algn="l" defTabSz="914400" rtl="0" eaLnBrk="1" fontAlgn="auto" latinLnBrk="0" hangingPunct="1">
              <a:lnSpc>
                <a:spcPct val="100000"/>
              </a:lnSpc>
              <a:spcBef>
                <a:spcPts val="1000"/>
              </a:spcBef>
              <a:spcAft>
                <a:spcPts val="2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Determine grant application options.</a:t>
            </a:r>
          </a:p>
          <a:p>
            <a:pPr marL="228600" marR="0" lvl="0" indent="-228600" algn="l" defTabSz="914400" rtl="0" eaLnBrk="1" fontAlgn="auto" latinLnBrk="0" hangingPunct="1">
              <a:lnSpc>
                <a:spcPct val="100000"/>
              </a:lnSpc>
              <a:spcBef>
                <a:spcPts val="1000"/>
              </a:spcBef>
              <a:spcAft>
                <a:spcPts val="2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Secure other funds as needed.</a:t>
            </a:r>
          </a:p>
          <a:p>
            <a:pPr marL="228600" marR="0" lvl="0" indent="-228600" algn="l" defTabSz="914400" rtl="0" eaLnBrk="1" fontAlgn="auto" latinLnBrk="0" hangingPunct="1">
              <a:lnSpc>
                <a:spcPct val="100000"/>
              </a:lnSpc>
              <a:spcBef>
                <a:spcPts val="1000"/>
              </a:spcBef>
              <a:spcAft>
                <a:spcPts val="24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Execute the work necessary to rehabilitate the school.</a:t>
            </a:r>
          </a:p>
          <a:p>
            <a:pPr>
              <a:lnSpc>
                <a:spcPct val="100000"/>
              </a:lnSpc>
              <a:spcAft>
                <a:spcPts val="2400"/>
              </a:spcAft>
            </a:pPr>
            <a:endParaRPr lang="en-US" sz="2600" dirty="0"/>
          </a:p>
          <a:p>
            <a:pPr>
              <a:lnSpc>
                <a:spcPct val="100000"/>
              </a:lnSpc>
              <a:spcAft>
                <a:spcPts val="2400"/>
              </a:spcAft>
            </a:pPr>
            <a:endParaRPr lang="en-US" sz="2600" dirty="0"/>
          </a:p>
          <a:p>
            <a:pPr>
              <a:lnSpc>
                <a:spcPct val="100000"/>
              </a:lnSpc>
              <a:spcAft>
                <a:spcPts val="2400"/>
              </a:spcAft>
            </a:pPr>
            <a:endParaRPr lang="en-US" sz="2600" dirty="0"/>
          </a:p>
          <a:p>
            <a:pPr>
              <a:lnSpc>
                <a:spcPct val="100000"/>
              </a:lnSpc>
              <a:spcAft>
                <a:spcPts val="2400"/>
              </a:spcAft>
            </a:pPr>
            <a:endParaRPr lang="en-US" sz="2600" dirty="0"/>
          </a:p>
        </p:txBody>
      </p:sp>
      <p:pic>
        <p:nvPicPr>
          <p:cNvPr id="7" name="Picture 6">
            <a:extLst>
              <a:ext uri="{FF2B5EF4-FFF2-40B4-BE49-F238E27FC236}">
                <a16:creationId xmlns:a16="http://schemas.microsoft.com/office/drawing/2014/main" id="{2714718E-BF6C-9941-AEF0-4C3BCA565FA7}"/>
              </a:ext>
            </a:extLst>
          </p:cNvPr>
          <p:cNvPicPr>
            <a:picLocks noChangeAspect="1"/>
          </p:cNvPicPr>
          <p:nvPr/>
        </p:nvPicPr>
        <p:blipFill>
          <a:blip r:embed="rId2"/>
          <a:stretch>
            <a:fillRect/>
          </a:stretch>
        </p:blipFill>
        <p:spPr>
          <a:xfrm>
            <a:off x="5487251" y="2418184"/>
            <a:ext cx="6217920" cy="3915188"/>
          </a:xfrm>
          <a:prstGeom prst="rect">
            <a:avLst/>
          </a:prstGeom>
        </p:spPr>
      </p:pic>
    </p:spTree>
    <p:extLst>
      <p:ext uri="{BB962C8B-B14F-4D97-AF65-F5344CB8AC3E}">
        <p14:creationId xmlns:p14="http://schemas.microsoft.com/office/powerpoint/2010/main" val="2674314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94C-144B-4BDB-9B34-D7B95E411A2D}"/>
              </a:ext>
            </a:extLst>
          </p:cNvPr>
          <p:cNvSpPr>
            <a:spLocks noGrp="1"/>
          </p:cNvSpPr>
          <p:nvPr>
            <p:ph type="title"/>
          </p:nvPr>
        </p:nvSpPr>
        <p:spPr/>
        <p:txBody>
          <a:bodyPr>
            <a:normAutofit fontScale="90000"/>
          </a:bodyPr>
          <a:lstStyle/>
          <a:p>
            <a:r>
              <a:rPr lang="en-US" sz="4800" dirty="0"/>
              <a:t>Component 3: Internal Assessment</a:t>
            </a:r>
          </a:p>
        </p:txBody>
      </p:sp>
      <p:sp>
        <p:nvSpPr>
          <p:cNvPr id="5" name="Content Placeholder 4">
            <a:extLst>
              <a:ext uri="{FF2B5EF4-FFF2-40B4-BE49-F238E27FC236}">
                <a16:creationId xmlns:a16="http://schemas.microsoft.com/office/drawing/2014/main" id="{B46626FC-3D51-334C-9D26-D75FD420E57B}"/>
              </a:ext>
            </a:extLst>
          </p:cNvPr>
          <p:cNvSpPr>
            <a:spLocks noGrp="1"/>
          </p:cNvSpPr>
          <p:nvPr>
            <p:ph idx="1"/>
          </p:nvPr>
        </p:nvSpPr>
        <p:spPr>
          <a:xfrm>
            <a:off x="2000250" y="2943225"/>
            <a:ext cx="7258050" cy="2992963"/>
          </a:xfrm>
        </p:spPr>
        <p:txBody>
          <a:bodyPr>
            <a:normAutofit/>
          </a:bodyPr>
          <a:lstStyle/>
          <a:p>
            <a:pPr marL="0" indent="0" algn="ctr">
              <a:buNone/>
            </a:pPr>
            <a:r>
              <a:rPr lang="en-US" sz="4000" dirty="0"/>
              <a:t>Analyze the organization for opportunities to strengthen it and solve problems</a:t>
            </a:r>
          </a:p>
        </p:txBody>
      </p:sp>
    </p:spTree>
    <p:extLst>
      <p:ext uri="{BB962C8B-B14F-4D97-AF65-F5344CB8AC3E}">
        <p14:creationId xmlns:p14="http://schemas.microsoft.com/office/powerpoint/2010/main" val="332221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17AD37-1E8B-4256-81FB-1A57C2D6A6B8}"/>
              </a:ext>
            </a:extLst>
          </p:cNvPr>
          <p:cNvSpPr>
            <a:spLocks noGrp="1"/>
          </p:cNvSpPr>
          <p:nvPr>
            <p:ph type="body" sz="half" idx="2"/>
          </p:nvPr>
        </p:nvSpPr>
        <p:spPr/>
        <p:txBody>
          <a:bodyPr>
            <a:normAutofit/>
          </a:bodyPr>
          <a:lstStyle/>
          <a:p>
            <a:r>
              <a:rPr lang="en-US" sz="4800" dirty="0"/>
              <a:t>Vision</a:t>
            </a:r>
          </a:p>
        </p:txBody>
      </p:sp>
      <p:sp>
        <p:nvSpPr>
          <p:cNvPr id="4" name="TextBox 3">
            <a:extLst>
              <a:ext uri="{FF2B5EF4-FFF2-40B4-BE49-F238E27FC236}">
                <a16:creationId xmlns:a16="http://schemas.microsoft.com/office/drawing/2014/main" id="{BD29C78F-A01E-4E35-A48C-B0A5FF1157BA}"/>
              </a:ext>
            </a:extLst>
          </p:cNvPr>
          <p:cNvSpPr txBox="1"/>
          <p:nvPr/>
        </p:nvSpPr>
        <p:spPr>
          <a:xfrm>
            <a:off x="218790" y="108693"/>
            <a:ext cx="11733724" cy="3939540"/>
          </a:xfrm>
          <a:prstGeom prst="rect">
            <a:avLst/>
          </a:prstGeom>
          <a:noFill/>
        </p:spPr>
        <p:txBody>
          <a:bodyPr wrap="square" rtlCol="0">
            <a:spAutoFit/>
          </a:bodyPr>
          <a:lstStyle/>
          <a:p>
            <a:pPr algn="ctr">
              <a:spcAft>
                <a:spcPts val="1200"/>
              </a:spcAft>
            </a:pPr>
            <a:r>
              <a:rPr lang="en-US" sz="2500" dirty="0">
                <a:latin typeface="Arial" panose="020B0604020202020204" pitchFamily="34" charset="0"/>
              </a:rPr>
              <a:t>Healthy People, Healthy Schools, Healthy Communities </a:t>
            </a:r>
          </a:p>
          <a:p>
            <a:pPr marL="457200" indent="-457200">
              <a:spcAft>
                <a:spcPts val="1200"/>
              </a:spcAft>
              <a:buFont typeface="Arial" panose="020B0604020202020204" pitchFamily="34" charset="0"/>
              <a:buChar char="•"/>
            </a:pPr>
            <a:r>
              <a:rPr lang="en-US" sz="2500" dirty="0">
                <a:latin typeface="Arial" panose="020B0604020202020204" pitchFamily="34" charset="0"/>
              </a:rPr>
              <a:t>Diversification of industry including our natural resources &amp; community flexibility for borough stability </a:t>
            </a:r>
          </a:p>
          <a:p>
            <a:pPr marL="457200" indent="-457200">
              <a:spcAft>
                <a:spcPts val="1200"/>
              </a:spcAft>
              <a:buFont typeface="Arial" panose="020B0604020202020204" pitchFamily="34" charset="0"/>
              <a:buChar char="•"/>
            </a:pPr>
            <a:r>
              <a:rPr lang="en-US" sz="2500" dirty="0">
                <a:latin typeface="Arial" panose="020B0604020202020204" pitchFamily="34" charset="0"/>
              </a:rPr>
              <a:t>Healthy people with a strong cultural identity </a:t>
            </a:r>
          </a:p>
          <a:p>
            <a:pPr marL="457200" indent="-457200">
              <a:spcAft>
                <a:spcPts val="1200"/>
              </a:spcAft>
              <a:buFont typeface="Arial" panose="020B0604020202020204" pitchFamily="34" charset="0"/>
              <a:buChar char="•"/>
            </a:pPr>
            <a:r>
              <a:rPr lang="en-US" sz="2500" dirty="0">
                <a:latin typeface="Arial" panose="020B0604020202020204" pitchFamily="34" charset="0"/>
              </a:rPr>
              <a:t>Our schools &amp; community are providing quality education including secondary education &amp; vocational skills within the communities </a:t>
            </a:r>
          </a:p>
          <a:p>
            <a:pPr marL="457200" indent="-457200">
              <a:spcAft>
                <a:spcPts val="1200"/>
              </a:spcAft>
              <a:buFont typeface="Arial" panose="020B0604020202020204" pitchFamily="34" charset="0"/>
              <a:buChar char="•"/>
            </a:pPr>
            <a:r>
              <a:rPr lang="en-US" sz="2500" dirty="0">
                <a:latin typeface="Arial" panose="020B0604020202020204" pitchFamily="34" charset="0"/>
              </a:rPr>
              <a:t>Planned infrastructure projects completed </a:t>
            </a:r>
          </a:p>
          <a:p>
            <a:pPr marL="457200" indent="-457200">
              <a:spcAft>
                <a:spcPts val="1200"/>
              </a:spcAft>
              <a:buFont typeface="Arial" panose="020B0604020202020204" pitchFamily="34" charset="0"/>
              <a:buChar char="•"/>
            </a:pPr>
            <a:r>
              <a:rPr lang="en-US" sz="2500" dirty="0">
                <a:latin typeface="Arial" panose="020B0604020202020204" pitchFamily="34" charset="0"/>
              </a:rPr>
              <a:t>Availability, utilization &amp; development of connectivity (physical &amp; electronic) </a:t>
            </a:r>
          </a:p>
        </p:txBody>
      </p:sp>
    </p:spTree>
    <p:extLst>
      <p:ext uri="{BB962C8B-B14F-4D97-AF65-F5344CB8AC3E}">
        <p14:creationId xmlns:p14="http://schemas.microsoft.com/office/powerpoint/2010/main" val="2433471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F0C66935-D414-6345-87FD-86F3FA854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8796" y="2512054"/>
            <a:ext cx="4023360" cy="267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Internal Improvement Projects</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931675" y="2175965"/>
            <a:ext cx="7086955" cy="3347972"/>
          </a:xfrm>
        </p:spPr>
        <p:txBody>
          <a:bodyPr>
            <a:noAutofit/>
          </a:bodyPr>
          <a:lstStyle/>
          <a:p>
            <a:pPr marL="0" indent="0" algn="ctr">
              <a:spcAft>
                <a:spcPts val="1200"/>
              </a:spcAft>
              <a:buNone/>
            </a:pPr>
            <a:r>
              <a:rPr lang="en-US" sz="3200" dirty="0"/>
              <a:t>The following pages outline the Internal Projects for 2022</a:t>
            </a:r>
            <a:endParaRPr lang="en-US" sz="2600" dirty="0"/>
          </a:p>
        </p:txBody>
      </p:sp>
      <p:pic>
        <p:nvPicPr>
          <p:cNvPr id="11" name="Picture Placeholder 6">
            <a:extLst>
              <a:ext uri="{FF2B5EF4-FFF2-40B4-BE49-F238E27FC236}">
                <a16:creationId xmlns:a16="http://schemas.microsoft.com/office/drawing/2014/main" id="{31FB1056-65C3-A94B-9815-A247AEBC8A9E}"/>
              </a:ext>
            </a:extLst>
          </p:cNvPr>
          <p:cNvPicPr>
            <a:picLocks noChangeAspect="1"/>
          </p:cNvPicPr>
          <p:nvPr/>
        </p:nvPicPr>
        <p:blipFill>
          <a:blip r:embed="rId3"/>
          <a:srcRect t="10931" b="10931"/>
          <a:stretch>
            <a:fillRect/>
          </a:stretch>
        </p:blipFill>
        <p:spPr>
          <a:xfrm>
            <a:off x="3111731" y="3359048"/>
            <a:ext cx="5303520" cy="3110417"/>
          </a:xfrm>
          <a:prstGeom prst="rect">
            <a:avLst/>
          </a:prstGeom>
        </p:spPr>
      </p:pic>
      <p:pic>
        <p:nvPicPr>
          <p:cNvPr id="13" name="Picture 12">
            <a:extLst>
              <a:ext uri="{FF2B5EF4-FFF2-40B4-BE49-F238E27FC236}">
                <a16:creationId xmlns:a16="http://schemas.microsoft.com/office/drawing/2014/main" id="{7862CEA2-BC03-DC4F-88EE-1AA65F5D7D2C}"/>
              </a:ext>
            </a:extLst>
          </p:cNvPr>
          <p:cNvPicPr>
            <a:picLocks noChangeAspect="1"/>
          </p:cNvPicPr>
          <p:nvPr/>
        </p:nvPicPr>
        <p:blipFill>
          <a:blip r:embed="rId4"/>
          <a:stretch>
            <a:fillRect/>
          </a:stretch>
        </p:blipFill>
        <p:spPr>
          <a:xfrm>
            <a:off x="313438" y="4343619"/>
            <a:ext cx="3749040" cy="2360636"/>
          </a:xfrm>
          <a:prstGeom prst="rect">
            <a:avLst/>
          </a:prstGeom>
        </p:spPr>
      </p:pic>
    </p:spTree>
    <p:extLst>
      <p:ext uri="{BB962C8B-B14F-4D97-AF65-F5344CB8AC3E}">
        <p14:creationId xmlns:p14="http://schemas.microsoft.com/office/powerpoint/2010/main" val="3425605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526280"/>
            <a:ext cx="10803339" cy="2163446"/>
          </a:xfrm>
        </p:spPr>
        <p:txBody>
          <a:bodyPr>
            <a:noAutofit/>
          </a:bodyPr>
          <a:lstStyle/>
          <a:p>
            <a:pPr marL="0" indent="0" algn="l">
              <a:lnSpc>
                <a:spcPct val="200000"/>
              </a:lnSpc>
              <a:buNone/>
            </a:pPr>
            <a:r>
              <a:rPr lang="en-US" sz="2800" dirty="0"/>
              <a:t>Project Lead:  Laura</a:t>
            </a:r>
          </a:p>
          <a:p>
            <a:pPr marL="0" indent="0">
              <a:lnSpc>
                <a:spcPct val="200000"/>
              </a:lnSpc>
              <a:buNone/>
            </a:pPr>
            <a:r>
              <a:rPr lang="en-US" sz="2800" dirty="0"/>
              <a:t>One-year Target: Update current AEB public presence </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Review of the Borough website and assessment of community outreach to improve community engagement and involvement </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0" y="1174344"/>
            <a:ext cx="5074919" cy="2773680"/>
          </a:xfrm>
        </p:spPr>
        <p:txBody>
          <a:bodyPr>
            <a:normAutofit/>
          </a:bodyPr>
          <a:lstStyle/>
          <a:p>
            <a:pPr algn="ctr"/>
            <a:r>
              <a:rPr lang="en-US" i="1" dirty="0"/>
              <a:t>Internal Improvement Project 1:</a:t>
            </a:r>
            <a:br>
              <a:rPr lang="en-US" i="1" dirty="0"/>
            </a:br>
            <a:r>
              <a:rPr lang="en-US" sz="2400" i="1" dirty="0"/>
              <a:t> </a:t>
            </a:r>
            <a:br>
              <a:rPr lang="en-US" sz="4800" dirty="0"/>
            </a:br>
            <a:r>
              <a:rPr lang="en-US" sz="4800" dirty="0"/>
              <a:t>PR and Marketing</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767732"/>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730556"/>
            <a:ext cx="640080" cy="640080"/>
          </a:xfrm>
          <a:prstGeom prst="rect">
            <a:avLst/>
          </a:prstGeom>
        </p:spPr>
      </p:pic>
    </p:spTree>
    <p:extLst>
      <p:ext uri="{BB962C8B-B14F-4D97-AF65-F5344CB8AC3E}">
        <p14:creationId xmlns:p14="http://schemas.microsoft.com/office/powerpoint/2010/main" val="2673597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project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58723" y="2206306"/>
            <a:ext cx="11664292" cy="4572000"/>
          </a:xfrm>
        </p:spPr>
        <p:txBody>
          <a:bodyPr>
            <a:noAutofit/>
          </a:bodyPr>
          <a:lstStyle/>
          <a:p>
            <a:pPr>
              <a:lnSpc>
                <a:spcPct val="100000"/>
              </a:lnSpc>
              <a:spcAft>
                <a:spcPts val="1200"/>
              </a:spcAft>
            </a:pPr>
            <a:r>
              <a:rPr lang="en-US" sz="2600" dirty="0"/>
              <a:t>Our public presence is a good way to connect with constituents </a:t>
            </a:r>
          </a:p>
          <a:p>
            <a:pPr>
              <a:lnSpc>
                <a:spcPct val="100000"/>
              </a:lnSpc>
              <a:spcAft>
                <a:spcPts val="1200"/>
              </a:spcAft>
            </a:pPr>
            <a:r>
              <a:rPr lang="en-US" sz="2600" dirty="0"/>
              <a:t>Photos and updates on our projects in a public forum helps us showcase our accomplishments</a:t>
            </a:r>
          </a:p>
          <a:p>
            <a:pPr>
              <a:lnSpc>
                <a:spcPct val="100000"/>
              </a:lnSpc>
              <a:spcAft>
                <a:spcPts val="1200"/>
              </a:spcAft>
            </a:pPr>
            <a:r>
              <a:rPr lang="en-US" sz="2600" dirty="0"/>
              <a:t>To inform residents in the region, our public officials, state and federal lawmakers of the importance of our projects and needed funding to complete them.</a:t>
            </a:r>
          </a:p>
          <a:p>
            <a:pPr>
              <a:lnSpc>
                <a:spcPct val="100000"/>
              </a:lnSpc>
              <a:spcAft>
                <a:spcPts val="1200"/>
              </a:spcAft>
            </a:pPr>
            <a:r>
              <a:rPr lang="en-US" sz="2600" dirty="0"/>
              <a:t>We need more public involvement in meetings </a:t>
            </a:r>
          </a:p>
          <a:p>
            <a:pPr>
              <a:lnSpc>
                <a:spcPct val="100000"/>
              </a:lnSpc>
              <a:spcAft>
                <a:spcPts val="1200"/>
              </a:spcAft>
            </a:pPr>
            <a:r>
              <a:rPr lang="en-US" sz="2600" dirty="0"/>
              <a:t>Will help with economic development (harbors, airports, fishing, tourism)</a:t>
            </a:r>
          </a:p>
        </p:txBody>
      </p:sp>
    </p:spTree>
    <p:extLst>
      <p:ext uri="{BB962C8B-B14F-4D97-AF65-F5344CB8AC3E}">
        <p14:creationId xmlns:p14="http://schemas.microsoft.com/office/powerpoint/2010/main" val="2421092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project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243281" y="2122416"/>
            <a:ext cx="10872394" cy="4530054"/>
          </a:xfrm>
        </p:spPr>
        <p:txBody>
          <a:bodyPr>
            <a:noAutofit/>
          </a:bodyPr>
          <a:lstStyle/>
          <a:p>
            <a:pPr>
              <a:lnSpc>
                <a:spcPct val="100000"/>
              </a:lnSpc>
              <a:spcAft>
                <a:spcPts val="1200"/>
              </a:spcAft>
            </a:pPr>
            <a:r>
              <a:rPr lang="en-US" sz="2600" dirty="0"/>
              <a:t>Connect communities when we can’t travel</a:t>
            </a:r>
          </a:p>
          <a:p>
            <a:pPr>
              <a:lnSpc>
                <a:spcPct val="100000"/>
              </a:lnSpc>
              <a:spcAft>
                <a:spcPts val="1200"/>
              </a:spcAft>
            </a:pPr>
            <a:r>
              <a:rPr lang="en-US" sz="2600" dirty="0"/>
              <a:t>To promote grant opportunities (EASE and Civic/Non Profit) and encourage residents to apply for CARES funding.</a:t>
            </a:r>
          </a:p>
          <a:p>
            <a:pPr>
              <a:lnSpc>
                <a:spcPct val="100000"/>
              </a:lnSpc>
              <a:spcAft>
                <a:spcPts val="1200"/>
              </a:spcAft>
            </a:pPr>
            <a:r>
              <a:rPr lang="en-US" sz="2600" dirty="0"/>
              <a:t>Promotes transparency.</a:t>
            </a:r>
          </a:p>
          <a:p>
            <a:pPr>
              <a:lnSpc>
                <a:spcPct val="100000"/>
              </a:lnSpc>
              <a:spcAft>
                <a:spcPts val="1200"/>
              </a:spcAft>
            </a:pPr>
            <a:r>
              <a:rPr lang="en-US" sz="2600" dirty="0"/>
              <a:t>Need avenues for supporting legislation on the state level like for AMHS, budget cuts, etc.</a:t>
            </a:r>
          </a:p>
          <a:p>
            <a:pPr>
              <a:lnSpc>
                <a:spcPct val="100000"/>
              </a:lnSpc>
              <a:spcAft>
                <a:spcPts val="1200"/>
              </a:spcAft>
            </a:pPr>
            <a:r>
              <a:rPr lang="en-US" sz="2600" dirty="0"/>
              <a:t>We need images from the region to develop educational/marketing materials to promote borough interests (e.g. King Cove road)</a:t>
            </a:r>
          </a:p>
          <a:p>
            <a:pPr>
              <a:lnSpc>
                <a:spcPct val="100000"/>
              </a:lnSpc>
              <a:spcAft>
                <a:spcPts val="1200"/>
              </a:spcAft>
            </a:pPr>
            <a:endParaRPr lang="en-US" sz="2600" dirty="0"/>
          </a:p>
          <a:p>
            <a:pPr>
              <a:lnSpc>
                <a:spcPct val="100000"/>
              </a:lnSpc>
              <a:spcAft>
                <a:spcPts val="1200"/>
              </a:spcAft>
            </a:pPr>
            <a:endParaRPr lang="en-US" sz="2600" dirty="0"/>
          </a:p>
        </p:txBody>
      </p:sp>
    </p:spTree>
    <p:extLst>
      <p:ext uri="{BB962C8B-B14F-4D97-AF65-F5344CB8AC3E}">
        <p14:creationId xmlns:p14="http://schemas.microsoft.com/office/powerpoint/2010/main" val="3812480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302004" y="2105637"/>
            <a:ext cx="11504985" cy="4672668"/>
          </a:xfrm>
        </p:spPr>
        <p:txBody>
          <a:bodyPr>
            <a:noAutofit/>
          </a:bodyPr>
          <a:lstStyle/>
          <a:p>
            <a:pPr>
              <a:spcAft>
                <a:spcPts val="1200"/>
              </a:spcAft>
            </a:pPr>
            <a:r>
              <a:rPr lang="en-US" sz="2600" dirty="0">
                <a:cs typeface="Arial" panose="020B0604020202020204" pitchFamily="34" charset="0"/>
              </a:rPr>
              <a:t>AEB website design RFP written-April 2021</a:t>
            </a:r>
          </a:p>
          <a:p>
            <a:pPr>
              <a:spcAft>
                <a:spcPts val="1200"/>
              </a:spcAft>
            </a:pPr>
            <a:r>
              <a:rPr lang="en-US" sz="2600" dirty="0">
                <a:effectLst/>
                <a:ea typeface="Times New Roman" panose="02020603050405020304" pitchFamily="18" charset="0"/>
                <a:cs typeface="Arial" panose="020B0604020202020204" pitchFamily="34" charset="0"/>
              </a:rPr>
              <a:t>Funding needs assessed – May 31, 2021</a:t>
            </a:r>
            <a:endParaRPr lang="en-US" sz="2600" dirty="0">
              <a:ea typeface="Times New Roman" panose="02020603050405020304" pitchFamily="18" charset="0"/>
              <a:cs typeface="Arial" panose="020B0604020202020204" pitchFamily="34" charset="0"/>
            </a:endParaRPr>
          </a:p>
          <a:p>
            <a:pPr>
              <a:spcAft>
                <a:spcPts val="1200"/>
              </a:spcAft>
            </a:pPr>
            <a:r>
              <a:rPr lang="en-US" sz="2600" dirty="0">
                <a:effectLst/>
                <a:ea typeface="Times New Roman" panose="02020603050405020304" pitchFamily="18" charset="0"/>
                <a:cs typeface="Arial" panose="020B0604020202020204" pitchFamily="34" charset="0"/>
              </a:rPr>
              <a:t>Website design RFP posted – June 1, 2021</a:t>
            </a:r>
            <a:endParaRPr lang="en-US" sz="2600" dirty="0">
              <a:ea typeface="Times New Roman" panose="02020603050405020304" pitchFamily="18" charset="0"/>
              <a:cs typeface="Arial" panose="020B0604020202020204" pitchFamily="34" charset="0"/>
            </a:endParaRPr>
          </a:p>
          <a:p>
            <a:pPr>
              <a:spcAft>
                <a:spcPts val="1200"/>
              </a:spcAft>
            </a:pPr>
            <a:r>
              <a:rPr lang="en-US" sz="2600" dirty="0">
                <a:effectLst/>
                <a:ea typeface="Times New Roman" panose="02020603050405020304" pitchFamily="18" charset="0"/>
                <a:cs typeface="Arial" panose="020B0604020202020204" pitchFamily="34" charset="0"/>
              </a:rPr>
              <a:t>Website design funding allocated – Aug, 31, 2021</a:t>
            </a:r>
          </a:p>
          <a:p>
            <a:pPr>
              <a:spcAft>
                <a:spcPts val="1200"/>
              </a:spcAft>
            </a:pPr>
            <a:r>
              <a:rPr lang="en-US" sz="2600" dirty="0">
                <a:effectLst/>
                <a:ea typeface="Times New Roman" panose="02020603050405020304" pitchFamily="18" charset="0"/>
                <a:cs typeface="Arial" panose="020B0604020202020204" pitchFamily="34" charset="0"/>
              </a:rPr>
              <a:t>Website designer, </a:t>
            </a:r>
            <a:r>
              <a:rPr lang="en-US" sz="2600" dirty="0" err="1">
                <a:effectLst/>
                <a:ea typeface="Times New Roman" panose="02020603050405020304" pitchFamily="18" charset="0"/>
                <a:cs typeface="Arial" panose="020B0604020202020204" pitchFamily="34" charset="0"/>
              </a:rPr>
              <a:t>Planeteria</a:t>
            </a:r>
            <a:r>
              <a:rPr lang="en-US" sz="2600" dirty="0">
                <a:effectLst/>
                <a:ea typeface="Times New Roman" panose="02020603050405020304" pitchFamily="18" charset="0"/>
                <a:cs typeface="Arial" panose="020B0604020202020204" pitchFamily="34" charset="0"/>
              </a:rPr>
              <a:t> Media, hired - September 2001</a:t>
            </a:r>
            <a:endParaRPr lang="en-US" sz="2600" dirty="0">
              <a:ea typeface="Times New Roman" panose="02020603050405020304" pitchFamily="18" charset="0"/>
              <a:cs typeface="Arial" panose="020B0604020202020204" pitchFamily="34" charset="0"/>
            </a:endParaRPr>
          </a:p>
          <a:p>
            <a:pPr>
              <a:spcAft>
                <a:spcPts val="1200"/>
              </a:spcAft>
            </a:pPr>
            <a:r>
              <a:rPr lang="en-US" sz="2600" dirty="0">
                <a:effectLst/>
                <a:ea typeface="Times New Roman" panose="02020603050405020304" pitchFamily="18" charset="0"/>
                <a:cs typeface="Arial" panose="020B0604020202020204" pitchFamily="34" charset="0"/>
              </a:rPr>
              <a:t>Meeting weekly with </a:t>
            </a:r>
            <a:r>
              <a:rPr lang="en-US" sz="2600" dirty="0" err="1">
                <a:effectLst/>
                <a:ea typeface="Times New Roman" panose="02020603050405020304" pitchFamily="18" charset="0"/>
                <a:cs typeface="Arial" panose="020B0604020202020204" pitchFamily="34" charset="0"/>
              </a:rPr>
              <a:t>Planeteria</a:t>
            </a:r>
            <a:r>
              <a:rPr lang="en-US" sz="2600" dirty="0">
                <a:effectLst/>
                <a:ea typeface="Times New Roman" panose="02020603050405020304" pitchFamily="18" charset="0"/>
                <a:cs typeface="Arial" panose="020B0604020202020204" pitchFamily="34" charset="0"/>
              </a:rPr>
              <a:t> Media to discuss design Sept. 2021 to present</a:t>
            </a:r>
            <a:endParaRPr lang="en-US" sz="2600" dirty="0">
              <a:ea typeface="Times New Roman" panose="02020603050405020304" pitchFamily="18" charset="0"/>
              <a:cs typeface="Arial" panose="020B0604020202020204" pitchFamily="34" charset="0"/>
            </a:endParaRPr>
          </a:p>
          <a:p>
            <a:pPr>
              <a:spcAft>
                <a:spcPts val="1200"/>
              </a:spcAft>
            </a:pPr>
            <a:r>
              <a:rPr lang="en-US" sz="2600" dirty="0">
                <a:effectLst/>
                <a:ea typeface="Calibri" panose="020F0502020204030204" pitchFamily="34" charset="0"/>
                <a:cs typeface="Arial" panose="020B0604020202020204" pitchFamily="34" charset="0"/>
              </a:rPr>
              <a:t>Local Photography/videography plan developed-Nov. 30, 2021</a:t>
            </a:r>
          </a:p>
          <a:p>
            <a:pPr marL="0" marR="0">
              <a:spcBef>
                <a:spcPts val="0"/>
              </a:spcBef>
              <a:spcAft>
                <a:spcPts val="0"/>
              </a:spcAft>
            </a:pPr>
            <a:endParaRPr lang="en-US" sz="2000" dirty="0">
              <a:effectLst/>
              <a:ea typeface="Calibri" panose="020F0502020204030204" pitchFamily="34" charset="0"/>
              <a:cs typeface="Arial" panose="020B0604020202020204" pitchFamily="34" charset="0"/>
            </a:endParaRPr>
          </a:p>
          <a:p>
            <a:pPr marL="0" marR="0">
              <a:spcBef>
                <a:spcPts val="0"/>
              </a:spcBef>
              <a:spcAft>
                <a:spcPts val="0"/>
              </a:spcAft>
            </a:pPr>
            <a:endParaRPr lang="en-US" dirty="0">
              <a:effectLst/>
              <a:ea typeface="Calibri" panose="020F0502020204030204" pitchFamily="34" charset="0"/>
              <a:cs typeface="Arial" panose="020B0604020202020204" pitchFamily="34" charset="0"/>
            </a:endParaRPr>
          </a:p>
          <a:p>
            <a:pPr>
              <a:spcAft>
                <a:spcPts val="1200"/>
              </a:spcAft>
            </a:pPr>
            <a:endParaRPr lang="en-US" sz="2600" dirty="0"/>
          </a:p>
        </p:txBody>
      </p:sp>
    </p:spTree>
    <p:extLst>
      <p:ext uri="{BB962C8B-B14F-4D97-AF65-F5344CB8AC3E}">
        <p14:creationId xmlns:p14="http://schemas.microsoft.com/office/powerpoint/2010/main" val="2825664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project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84558" y="2097248"/>
            <a:ext cx="11685863" cy="4681057"/>
          </a:xfrm>
        </p:spPr>
        <p:txBody>
          <a:bodyPr>
            <a:noAutofit/>
          </a:bodyPr>
          <a:lstStyle/>
          <a:p>
            <a:pPr>
              <a:lnSpc>
                <a:spcPct val="100000"/>
              </a:lnSpc>
              <a:spcAft>
                <a:spcPts val="1200"/>
              </a:spcAft>
            </a:pPr>
            <a:r>
              <a:rPr lang="en-US" sz="2600" dirty="0"/>
              <a:t>Issuing </a:t>
            </a:r>
            <a:r>
              <a:rPr lang="en-US" sz="2600"/>
              <a:t>an RFQ </a:t>
            </a:r>
            <a:r>
              <a:rPr lang="en-US" sz="2600" dirty="0"/>
              <a:t>for a photographer and or videographer</a:t>
            </a:r>
          </a:p>
          <a:p>
            <a:pPr>
              <a:lnSpc>
                <a:spcPct val="100000"/>
              </a:lnSpc>
              <a:spcAft>
                <a:spcPts val="1200"/>
              </a:spcAft>
            </a:pPr>
            <a:r>
              <a:rPr lang="en-US" sz="2600" dirty="0"/>
              <a:t>Coming up with a public involvement strategy to get more people involved in Assembly meetings. Are there other ways we can involve people for more transparency?</a:t>
            </a:r>
          </a:p>
          <a:p>
            <a:pPr>
              <a:lnSpc>
                <a:spcPct val="100000"/>
              </a:lnSpc>
              <a:spcAft>
                <a:spcPts val="1200"/>
              </a:spcAft>
            </a:pPr>
            <a:r>
              <a:rPr lang="en-US" sz="2600" dirty="0"/>
              <a:t>Figuring out the best way people inform themselves about info in the Borough and expanding on that. </a:t>
            </a:r>
          </a:p>
          <a:p>
            <a:pPr>
              <a:lnSpc>
                <a:spcPct val="100000"/>
              </a:lnSpc>
              <a:spcAft>
                <a:spcPts val="1200"/>
              </a:spcAft>
            </a:pPr>
            <a:r>
              <a:rPr lang="en-US" sz="2600" dirty="0"/>
              <a:t>Continue establishing and promoting our Facebook profile as an information and activity center. </a:t>
            </a:r>
          </a:p>
          <a:p>
            <a:pPr>
              <a:lnSpc>
                <a:spcPct val="100000"/>
              </a:lnSpc>
              <a:spcAft>
                <a:spcPts val="1200"/>
              </a:spcAft>
            </a:pPr>
            <a:r>
              <a:rPr lang="en-US" sz="2600" dirty="0"/>
              <a:t>Utilize twitter, </a:t>
            </a:r>
            <a:r>
              <a:rPr lang="en-US" sz="2600" dirty="0" err="1"/>
              <a:t>instagram</a:t>
            </a:r>
            <a:r>
              <a:rPr lang="en-US" sz="2600" dirty="0"/>
              <a:t>, to engage in outreach . </a:t>
            </a:r>
          </a:p>
        </p:txBody>
      </p:sp>
    </p:spTree>
    <p:extLst>
      <p:ext uri="{BB962C8B-B14F-4D97-AF65-F5344CB8AC3E}">
        <p14:creationId xmlns:p14="http://schemas.microsoft.com/office/powerpoint/2010/main" val="2218327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526280"/>
            <a:ext cx="11016700" cy="2163446"/>
          </a:xfrm>
        </p:spPr>
        <p:txBody>
          <a:bodyPr>
            <a:noAutofit/>
          </a:bodyPr>
          <a:lstStyle/>
          <a:p>
            <a:pPr marL="0" indent="0">
              <a:lnSpc>
                <a:spcPct val="100000"/>
              </a:lnSpc>
              <a:buNone/>
            </a:pPr>
            <a:r>
              <a:rPr lang="en-US" sz="2800" dirty="0"/>
              <a:t>One-year Target: Implement a retention schedule for borough documents and records and complete staff training </a:t>
            </a:r>
          </a:p>
          <a:p>
            <a:pPr marL="0" indent="0">
              <a:lnSpc>
                <a:spcPct val="100000"/>
              </a:lnSpc>
              <a:buNone/>
            </a:pPr>
            <a:r>
              <a:rPr lang="en-US" sz="2800" dirty="0"/>
              <a:t>3-year Goal: Complete implementation of retention schedule (scan necessary records for storage, train all staff, retain necessary hard copy documents) </a:t>
            </a:r>
          </a:p>
          <a:p>
            <a:pPr marL="0" indent="0">
              <a:lnSpc>
                <a:spcPct val="100000"/>
              </a:lnSpc>
              <a:buNone/>
            </a:pPr>
            <a:endParaRPr lang="en-US" sz="2800" dirty="0"/>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0" y="1174343"/>
            <a:ext cx="5074919" cy="3216915"/>
          </a:xfrm>
        </p:spPr>
        <p:txBody>
          <a:bodyPr>
            <a:normAutofit/>
          </a:bodyPr>
          <a:lstStyle/>
          <a:p>
            <a:pPr algn="ctr"/>
            <a:r>
              <a:rPr lang="en-US" i="1" dirty="0"/>
              <a:t>Internal Improvement Project 2:</a:t>
            </a:r>
            <a:br>
              <a:rPr lang="en-US" i="1" dirty="0"/>
            </a:br>
            <a:r>
              <a:rPr lang="en-US" sz="2400" i="1" dirty="0"/>
              <a:t> </a:t>
            </a:r>
            <a:br>
              <a:rPr lang="en-US" sz="4800" dirty="0"/>
            </a:br>
            <a:r>
              <a:rPr lang="en-US" sz="4800" dirty="0"/>
              <a:t>Retention Schedule</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6484" y="3782290"/>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466" y="4749997"/>
            <a:ext cx="640080" cy="640080"/>
          </a:xfrm>
          <a:prstGeom prst="rect">
            <a:avLst/>
          </a:prstGeom>
        </p:spPr>
      </p:pic>
      <p:sp>
        <p:nvSpPr>
          <p:cNvPr id="8" name="Text Placeholder 2">
            <a:extLst>
              <a:ext uri="{FF2B5EF4-FFF2-40B4-BE49-F238E27FC236}">
                <a16:creationId xmlns:a16="http://schemas.microsoft.com/office/drawing/2014/main" id="{C4BDECB4-74A8-694A-80F1-9B0CE38650B0}"/>
              </a:ext>
            </a:extLst>
          </p:cNvPr>
          <p:cNvSpPr txBox="1">
            <a:spLocks/>
          </p:cNvSpPr>
          <p:nvPr/>
        </p:nvSpPr>
        <p:spPr>
          <a:xfrm>
            <a:off x="5756564" y="1154116"/>
            <a:ext cx="6187900" cy="2108628"/>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Implement a retention schedule for all borough documents/records.</a:t>
            </a:r>
          </a:p>
          <a:p>
            <a:pPr algn="l">
              <a:lnSpc>
                <a:spcPct val="100000"/>
              </a:lnSpc>
              <a:spcBef>
                <a:spcPts val="1600"/>
              </a:spcBef>
              <a:spcAft>
                <a:spcPts val="1800"/>
              </a:spcAft>
            </a:pPr>
            <a:r>
              <a:rPr lang="en-US" sz="3200" dirty="0"/>
              <a:t>Project Lead:  </a:t>
            </a:r>
            <a:r>
              <a:rPr lang="en-US" sz="3200" dirty="0" err="1"/>
              <a:t>Glennora</a:t>
            </a:r>
            <a:endParaRPr lang="en-US" sz="3200" dirty="0"/>
          </a:p>
          <a:p>
            <a:pPr algn="l">
              <a:lnSpc>
                <a:spcPct val="100000"/>
              </a:lnSpc>
              <a:spcBef>
                <a:spcPts val="1600"/>
              </a:spcBef>
              <a:spcAft>
                <a:spcPts val="1800"/>
              </a:spcAft>
            </a:pPr>
            <a:endParaRPr lang="en-US" sz="3200" dirty="0">
              <a:latin typeface="Arial" panose="020B0604020202020204" pitchFamily="34" charset="0"/>
            </a:endParaRPr>
          </a:p>
          <a:p>
            <a:pPr algn="l">
              <a:lnSpc>
                <a:spcPct val="100000"/>
              </a:lnSpc>
              <a:spcBef>
                <a:spcPts val="1600"/>
              </a:spcBef>
              <a:spcAft>
                <a:spcPts val="1800"/>
              </a:spcAft>
            </a:pPr>
            <a:endParaRPr lang="en-US" sz="3200" dirty="0">
              <a:latin typeface="Arial" panose="020B0604020202020204" pitchFamily="34" charset="0"/>
            </a:endParaRPr>
          </a:p>
        </p:txBody>
      </p:sp>
      <p:pic>
        <p:nvPicPr>
          <p:cNvPr id="14" name="Graphic 3" descr="Presentation with checklist">
            <a:extLst>
              <a:ext uri="{FF2B5EF4-FFF2-40B4-BE49-F238E27FC236}">
                <a16:creationId xmlns:a16="http://schemas.microsoft.com/office/drawing/2014/main" id="{7973A107-8DE5-4D4F-8202-0828078E23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8215" y="5830245"/>
            <a:ext cx="640080" cy="640080"/>
          </a:xfrm>
          <a:prstGeom prst="rect">
            <a:avLst/>
          </a:prstGeom>
        </p:spPr>
      </p:pic>
    </p:spTree>
    <p:extLst>
      <p:ext uri="{BB962C8B-B14F-4D97-AF65-F5344CB8AC3E}">
        <p14:creationId xmlns:p14="http://schemas.microsoft.com/office/powerpoint/2010/main" val="35891727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project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338272" y="2182732"/>
            <a:ext cx="11424237" cy="4427793"/>
          </a:xfrm>
        </p:spPr>
        <p:txBody>
          <a:bodyPr>
            <a:noAutofit/>
          </a:bodyPr>
          <a:lstStyle/>
          <a:p>
            <a:pPr>
              <a:spcAft>
                <a:spcPts val="3000"/>
              </a:spcAft>
            </a:pPr>
            <a:r>
              <a:rPr lang="en-US" sz="2600" dirty="0"/>
              <a:t>Record keeping.</a:t>
            </a:r>
          </a:p>
          <a:p>
            <a:pPr>
              <a:spcAft>
                <a:spcPts val="3000"/>
              </a:spcAft>
            </a:pPr>
            <a:r>
              <a:rPr lang="en-US" sz="2600" dirty="0"/>
              <a:t>We can’t keep everything and need to know what we can let go of.</a:t>
            </a:r>
          </a:p>
          <a:p>
            <a:pPr>
              <a:spcAft>
                <a:spcPts val="3000"/>
              </a:spcAft>
            </a:pPr>
            <a:r>
              <a:rPr lang="en-US" sz="2600" dirty="0"/>
              <a:t>We need to digitize and let go of what we can to save space and increase organization. </a:t>
            </a:r>
          </a:p>
          <a:p>
            <a:pPr>
              <a:spcAft>
                <a:spcPts val="3000"/>
              </a:spcAft>
            </a:pPr>
            <a:r>
              <a:rPr lang="en-US" sz="2600" dirty="0"/>
              <a:t>Protection of records is critical to managing the borough. </a:t>
            </a:r>
          </a:p>
          <a:p>
            <a:pPr>
              <a:spcAft>
                <a:spcPts val="3000"/>
              </a:spcAft>
            </a:pPr>
            <a:r>
              <a:rPr lang="en-US" sz="2600" dirty="0"/>
              <a:t>We need are required to retain records for a specific amount of time. </a:t>
            </a:r>
          </a:p>
          <a:p>
            <a:pPr>
              <a:spcAft>
                <a:spcPts val="3000"/>
              </a:spcAft>
            </a:pPr>
            <a:endParaRPr lang="en-US" sz="2600" dirty="0"/>
          </a:p>
          <a:p>
            <a:pPr marL="0" indent="0">
              <a:spcAft>
                <a:spcPts val="1200"/>
              </a:spcAft>
              <a:buNone/>
            </a:pPr>
            <a:endParaRPr lang="en-US" sz="2600" dirty="0"/>
          </a:p>
        </p:txBody>
      </p:sp>
    </p:spTree>
    <p:extLst>
      <p:ext uri="{BB962C8B-B14F-4D97-AF65-F5344CB8AC3E}">
        <p14:creationId xmlns:p14="http://schemas.microsoft.com/office/powerpoint/2010/main" val="15067424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Drafted Retention Scheduled Completed (by Tina). </a:t>
            </a:r>
          </a:p>
        </p:txBody>
      </p:sp>
    </p:spTree>
    <p:extLst>
      <p:ext uri="{BB962C8B-B14F-4D97-AF65-F5344CB8AC3E}">
        <p14:creationId xmlns:p14="http://schemas.microsoft.com/office/powerpoint/2010/main" val="1840967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project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59391" y="2197916"/>
            <a:ext cx="10938100" cy="4369139"/>
          </a:xfrm>
        </p:spPr>
        <p:txBody>
          <a:bodyPr>
            <a:noAutofit/>
          </a:bodyPr>
          <a:lstStyle/>
          <a:p>
            <a:pPr>
              <a:lnSpc>
                <a:spcPct val="100000"/>
              </a:lnSpc>
              <a:spcAft>
                <a:spcPts val="2400"/>
              </a:spcAft>
            </a:pPr>
            <a:r>
              <a:rPr lang="en-US" sz="2600" dirty="0"/>
              <a:t>Written policies and procedures. </a:t>
            </a:r>
          </a:p>
          <a:p>
            <a:pPr>
              <a:lnSpc>
                <a:spcPct val="100000"/>
              </a:lnSpc>
              <a:spcAft>
                <a:spcPts val="2400"/>
              </a:spcAft>
            </a:pPr>
            <a:r>
              <a:rPr lang="en-US" sz="2600" dirty="0"/>
              <a:t>Comparison of different retention schedule systems and options.</a:t>
            </a:r>
          </a:p>
          <a:p>
            <a:pPr>
              <a:lnSpc>
                <a:spcPct val="100000"/>
              </a:lnSpc>
              <a:spcAft>
                <a:spcPts val="2400"/>
              </a:spcAft>
            </a:pPr>
            <a:r>
              <a:rPr lang="en-US" sz="2600" dirty="0"/>
              <a:t>Implementation of the retention schedule plan.</a:t>
            </a:r>
          </a:p>
          <a:p>
            <a:pPr>
              <a:lnSpc>
                <a:spcPct val="100000"/>
              </a:lnSpc>
              <a:spcAft>
                <a:spcPts val="2400"/>
              </a:spcAft>
            </a:pPr>
            <a:r>
              <a:rPr lang="en-US" sz="2600" dirty="0"/>
              <a:t>Staff training and compliance.</a:t>
            </a:r>
          </a:p>
          <a:p>
            <a:pPr>
              <a:lnSpc>
                <a:spcPct val="100000"/>
              </a:lnSpc>
              <a:spcAft>
                <a:spcPts val="2400"/>
              </a:spcAft>
            </a:pPr>
            <a:r>
              <a:rPr lang="en-US" sz="2600" dirty="0"/>
              <a:t>All records current retained/purged. </a:t>
            </a:r>
          </a:p>
          <a:p>
            <a:pPr>
              <a:lnSpc>
                <a:spcPct val="100000"/>
              </a:lnSpc>
              <a:spcAft>
                <a:spcPts val="2400"/>
              </a:spcAft>
            </a:pPr>
            <a:endParaRPr lang="en-US" sz="2600" dirty="0"/>
          </a:p>
          <a:p>
            <a:pPr>
              <a:lnSpc>
                <a:spcPct val="100000"/>
              </a:lnSpc>
              <a:spcAft>
                <a:spcPts val="2400"/>
              </a:spcAft>
            </a:pPr>
            <a:endParaRPr lang="en-US" sz="2600" dirty="0"/>
          </a:p>
          <a:p>
            <a:pPr>
              <a:lnSpc>
                <a:spcPct val="100000"/>
              </a:lnSpc>
              <a:spcAft>
                <a:spcPts val="2400"/>
              </a:spcAft>
            </a:pPr>
            <a:endParaRPr lang="en-US" sz="2600" dirty="0"/>
          </a:p>
        </p:txBody>
      </p:sp>
    </p:spTree>
    <p:extLst>
      <p:ext uri="{BB962C8B-B14F-4D97-AF65-F5344CB8AC3E}">
        <p14:creationId xmlns:p14="http://schemas.microsoft.com/office/powerpoint/2010/main" val="1879226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9DDD-9D97-974E-8F19-25B566CC7119}"/>
              </a:ext>
            </a:extLst>
          </p:cNvPr>
          <p:cNvSpPr>
            <a:spLocks noGrp="1"/>
          </p:cNvSpPr>
          <p:nvPr>
            <p:ph type="title"/>
          </p:nvPr>
        </p:nvSpPr>
        <p:spPr/>
        <p:txBody>
          <a:bodyPr>
            <a:normAutofit/>
          </a:bodyPr>
          <a:lstStyle/>
          <a:p>
            <a:r>
              <a:rPr lang="en-US" sz="4800" dirty="0"/>
              <a:t>Services</a:t>
            </a:r>
          </a:p>
        </p:txBody>
      </p:sp>
      <p:sp>
        <p:nvSpPr>
          <p:cNvPr id="4" name="Content Placeholder 3">
            <a:extLst>
              <a:ext uri="{FF2B5EF4-FFF2-40B4-BE49-F238E27FC236}">
                <a16:creationId xmlns:a16="http://schemas.microsoft.com/office/drawing/2014/main" id="{340E1573-3581-0F4D-A331-C0A9B2C7B796}"/>
              </a:ext>
            </a:extLst>
          </p:cNvPr>
          <p:cNvSpPr>
            <a:spLocks noGrp="1"/>
          </p:cNvSpPr>
          <p:nvPr>
            <p:ph sz="half" idx="1"/>
          </p:nvPr>
        </p:nvSpPr>
        <p:spPr>
          <a:xfrm>
            <a:off x="333375" y="2108273"/>
            <a:ext cx="5639897" cy="4749727"/>
          </a:xfrm>
        </p:spPr>
        <p:txBody>
          <a:bodyPr>
            <a:noAutofit/>
          </a:bodyPr>
          <a:lstStyle/>
          <a:p>
            <a:pPr>
              <a:lnSpc>
                <a:spcPct val="100000"/>
              </a:lnSpc>
              <a:spcBef>
                <a:spcPts val="0"/>
              </a:spcBef>
              <a:spcAft>
                <a:spcPts val="1200"/>
              </a:spcAft>
            </a:pPr>
            <a:r>
              <a:rPr lang="en-US" dirty="0"/>
              <a:t>Title 29 – Taxation, funding education, planning </a:t>
            </a:r>
          </a:p>
          <a:p>
            <a:pPr>
              <a:lnSpc>
                <a:spcPct val="100000"/>
              </a:lnSpc>
              <a:spcBef>
                <a:spcPts val="0"/>
              </a:spcBef>
              <a:spcAft>
                <a:spcPts val="1200"/>
              </a:spcAft>
            </a:pPr>
            <a:r>
              <a:rPr lang="en-US" dirty="0"/>
              <a:t>Financial support to school district </a:t>
            </a:r>
          </a:p>
          <a:p>
            <a:pPr>
              <a:lnSpc>
                <a:spcPct val="100000"/>
              </a:lnSpc>
              <a:spcBef>
                <a:spcPts val="0"/>
              </a:spcBef>
              <a:spcAft>
                <a:spcPts val="1200"/>
              </a:spcAft>
            </a:pPr>
            <a:r>
              <a:rPr lang="en-US" dirty="0"/>
              <a:t>Financial support to EAT (Health)</a:t>
            </a:r>
          </a:p>
          <a:p>
            <a:pPr>
              <a:lnSpc>
                <a:spcPct val="100000"/>
              </a:lnSpc>
              <a:spcBef>
                <a:spcPts val="0"/>
              </a:spcBef>
              <a:spcAft>
                <a:spcPts val="1200"/>
              </a:spcAft>
            </a:pPr>
            <a:r>
              <a:rPr lang="en-US" dirty="0"/>
              <a:t>Operation/maintenance/construction of school facilities</a:t>
            </a:r>
          </a:p>
          <a:p>
            <a:pPr>
              <a:lnSpc>
                <a:spcPct val="100000"/>
              </a:lnSpc>
              <a:spcBef>
                <a:spcPts val="0"/>
              </a:spcBef>
              <a:spcAft>
                <a:spcPts val="1200"/>
              </a:spcAft>
            </a:pPr>
            <a:r>
              <a:rPr lang="en-US" dirty="0"/>
              <a:t>Funding, construction, operations, and repair of intra-borough transportation</a:t>
            </a:r>
          </a:p>
          <a:p>
            <a:pPr>
              <a:lnSpc>
                <a:spcPct val="100000"/>
              </a:lnSpc>
              <a:spcBef>
                <a:spcPts val="0"/>
              </a:spcBef>
              <a:spcAft>
                <a:spcPts val="1200"/>
              </a:spcAft>
            </a:pPr>
            <a:r>
              <a:rPr lang="en-US" dirty="0"/>
              <a:t>Assistance to municipalities for funding of capital projects</a:t>
            </a:r>
          </a:p>
          <a:p>
            <a:pPr marL="0" indent="0">
              <a:lnSpc>
                <a:spcPct val="100000"/>
              </a:lnSpc>
              <a:spcBef>
                <a:spcPts val="0"/>
              </a:spcBef>
              <a:spcAft>
                <a:spcPts val="1200"/>
              </a:spcAft>
              <a:buNone/>
            </a:pPr>
            <a:endParaRPr lang="en-US" dirty="0"/>
          </a:p>
        </p:txBody>
      </p:sp>
      <p:sp>
        <p:nvSpPr>
          <p:cNvPr id="3" name="Content Placeholder 2">
            <a:extLst>
              <a:ext uri="{FF2B5EF4-FFF2-40B4-BE49-F238E27FC236}">
                <a16:creationId xmlns:a16="http://schemas.microsoft.com/office/drawing/2014/main" id="{114FA05A-FC4B-9148-A2F1-AF885F1CBAD2}"/>
              </a:ext>
            </a:extLst>
          </p:cNvPr>
          <p:cNvSpPr>
            <a:spLocks noGrp="1"/>
          </p:cNvSpPr>
          <p:nvPr>
            <p:ph sz="half" idx="2"/>
          </p:nvPr>
        </p:nvSpPr>
        <p:spPr>
          <a:xfrm>
            <a:off x="6565673" y="2108274"/>
            <a:ext cx="5482892" cy="4749726"/>
          </a:xfrm>
        </p:spPr>
        <p:txBody>
          <a:bodyPr>
            <a:noAutofit/>
          </a:bodyPr>
          <a:lstStyle/>
          <a:p>
            <a:pPr>
              <a:lnSpc>
                <a:spcPct val="100000"/>
              </a:lnSpc>
              <a:spcBef>
                <a:spcPts val="0"/>
              </a:spcBef>
              <a:spcAft>
                <a:spcPts val="1200"/>
              </a:spcAft>
            </a:pPr>
            <a:r>
              <a:rPr lang="en-US" dirty="0"/>
              <a:t>Planning and zoning for Borough lands</a:t>
            </a:r>
          </a:p>
          <a:p>
            <a:pPr>
              <a:lnSpc>
                <a:spcPct val="100000"/>
              </a:lnSpc>
              <a:spcBef>
                <a:spcPts val="0"/>
              </a:spcBef>
              <a:spcAft>
                <a:spcPts val="1200"/>
              </a:spcAft>
            </a:pPr>
            <a:r>
              <a:rPr lang="en-US" dirty="0"/>
              <a:t>Advocacy for fisheries that supports socio economic development through policy and research (Fisheries) </a:t>
            </a:r>
          </a:p>
          <a:p>
            <a:pPr>
              <a:lnSpc>
                <a:spcPct val="100000"/>
              </a:lnSpc>
              <a:spcBef>
                <a:spcPts val="0"/>
              </a:spcBef>
              <a:spcAft>
                <a:spcPts val="1200"/>
              </a:spcAft>
            </a:pPr>
            <a:r>
              <a:rPr lang="en-US" dirty="0"/>
              <a:t>Regional transportation and land management plan (Comprehensive Plan)</a:t>
            </a:r>
          </a:p>
          <a:p>
            <a:pPr>
              <a:lnSpc>
                <a:spcPct val="100000"/>
              </a:lnSpc>
              <a:spcBef>
                <a:spcPts val="0"/>
              </a:spcBef>
              <a:spcAft>
                <a:spcPts val="1200"/>
              </a:spcAft>
            </a:pPr>
            <a:r>
              <a:rPr lang="en-US" dirty="0"/>
              <a:t>Support for subsistence activities </a:t>
            </a:r>
          </a:p>
          <a:p>
            <a:pPr>
              <a:lnSpc>
                <a:spcPct val="100000"/>
              </a:lnSpc>
              <a:spcBef>
                <a:spcPts val="0"/>
              </a:spcBef>
              <a:spcAft>
                <a:spcPts val="1200"/>
              </a:spcAft>
            </a:pPr>
            <a:r>
              <a:rPr lang="en-US" dirty="0"/>
              <a:t>Support for quality of life within our communities</a:t>
            </a:r>
          </a:p>
          <a:p>
            <a:pPr>
              <a:lnSpc>
                <a:spcPct val="100000"/>
              </a:lnSpc>
              <a:spcBef>
                <a:spcPts val="0"/>
              </a:spcBef>
              <a:spcAft>
                <a:spcPts val="1200"/>
              </a:spcAft>
            </a:pPr>
            <a:endParaRPr lang="en-US" dirty="0"/>
          </a:p>
        </p:txBody>
      </p:sp>
    </p:spTree>
    <p:extLst>
      <p:ext uri="{BB962C8B-B14F-4D97-AF65-F5344CB8AC3E}">
        <p14:creationId xmlns:p14="http://schemas.microsoft.com/office/powerpoint/2010/main" val="8378422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689565"/>
            <a:ext cx="10803339" cy="2163446"/>
          </a:xfrm>
        </p:spPr>
        <p:txBody>
          <a:bodyPr>
            <a:noAutofit/>
          </a:bodyPr>
          <a:lstStyle/>
          <a:p>
            <a:pPr marL="0" indent="0" algn="l">
              <a:lnSpc>
                <a:spcPct val="100000"/>
              </a:lnSpc>
              <a:spcAft>
                <a:spcPts val="1800"/>
              </a:spcAft>
              <a:buNone/>
            </a:pPr>
            <a:r>
              <a:rPr lang="en-US" sz="2800" dirty="0"/>
              <a:t>Project Lead:  </a:t>
            </a:r>
          </a:p>
          <a:p>
            <a:pPr marL="0" indent="0">
              <a:lnSpc>
                <a:spcPct val="100000"/>
              </a:lnSpc>
              <a:spcAft>
                <a:spcPts val="1800"/>
              </a:spcAft>
              <a:buNone/>
            </a:pPr>
            <a:r>
              <a:rPr lang="en-US" sz="2800" dirty="0"/>
              <a:t>One-year Target: Implement identified policy and procedure changes</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Audit and review Borough policy and procedures to identify need for improvement, change, or elimination</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fontScale="90000"/>
          </a:bodyPr>
          <a:lstStyle/>
          <a:p>
            <a:pPr algn="ctr"/>
            <a:r>
              <a:rPr lang="en-US" i="1" dirty="0"/>
              <a:t>Internal Improvement Project 3:</a:t>
            </a:r>
            <a:br>
              <a:rPr lang="en-US" i="1" dirty="0"/>
            </a:br>
            <a:r>
              <a:rPr lang="en-US" sz="2400" i="1" dirty="0"/>
              <a:t> </a:t>
            </a:r>
            <a:br>
              <a:rPr lang="en-US" sz="4800" dirty="0"/>
            </a:br>
            <a:r>
              <a:rPr lang="en-US" sz="4800" dirty="0"/>
              <a:t>Policy and Procedure Consistency</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673842"/>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550941"/>
            <a:ext cx="640080" cy="640080"/>
          </a:xfrm>
          <a:prstGeom prst="rect">
            <a:avLst/>
          </a:prstGeom>
        </p:spPr>
      </p:pic>
    </p:spTree>
    <p:extLst>
      <p:ext uri="{BB962C8B-B14F-4D97-AF65-F5344CB8AC3E}">
        <p14:creationId xmlns:p14="http://schemas.microsoft.com/office/powerpoint/2010/main" val="1972400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76169" y="2248250"/>
            <a:ext cx="10620462" cy="4051882"/>
          </a:xfrm>
        </p:spPr>
        <p:txBody>
          <a:bodyPr>
            <a:noAutofit/>
          </a:bodyPr>
          <a:lstStyle/>
          <a:p>
            <a:pPr>
              <a:spcAft>
                <a:spcPts val="1200"/>
              </a:spcAft>
            </a:pPr>
            <a:r>
              <a:rPr lang="en-US" sz="2600" dirty="0"/>
              <a:t>Create consistency in the organization.</a:t>
            </a:r>
          </a:p>
          <a:p>
            <a:pPr>
              <a:spcAft>
                <a:spcPts val="1200"/>
              </a:spcAft>
            </a:pPr>
            <a:r>
              <a:rPr lang="en-US" sz="2600" dirty="0"/>
              <a:t>Eliminate redundancy.</a:t>
            </a:r>
          </a:p>
          <a:p>
            <a:pPr>
              <a:spcAft>
                <a:spcPts val="1200"/>
              </a:spcAft>
            </a:pPr>
            <a:r>
              <a:rPr lang="en-US" sz="2600" dirty="0"/>
              <a:t>Minimize confusion.</a:t>
            </a:r>
          </a:p>
          <a:p>
            <a:pPr>
              <a:spcAft>
                <a:spcPts val="1200"/>
              </a:spcAft>
            </a:pPr>
            <a:r>
              <a:rPr lang="en-US" sz="2600" dirty="0"/>
              <a:t>Improve administrative function and efficiency.</a:t>
            </a:r>
          </a:p>
          <a:p>
            <a:pPr>
              <a:spcAft>
                <a:spcPts val="1200"/>
              </a:spcAft>
            </a:pPr>
            <a:r>
              <a:rPr lang="en-US" sz="2600" dirty="0"/>
              <a:t>Create a record for future borough leaders and administration.</a:t>
            </a:r>
          </a:p>
          <a:p>
            <a:pPr>
              <a:spcAft>
                <a:spcPts val="1200"/>
              </a:spcAft>
            </a:pPr>
            <a:r>
              <a:rPr lang="en-US" sz="2600" dirty="0"/>
              <a:t>Transparency and promoting public trust.</a:t>
            </a:r>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15428633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lnSpc>
                <a:spcPct val="100000"/>
              </a:lnSpc>
              <a:spcBef>
                <a:spcPts val="400"/>
              </a:spcBef>
              <a:spcAft>
                <a:spcPts val="600"/>
              </a:spcAft>
            </a:pPr>
            <a:r>
              <a:rPr lang="en-US" sz="2600" dirty="0"/>
              <a:t>Employee and Borough policies and procedures have been inventoried.</a:t>
            </a:r>
          </a:p>
          <a:p>
            <a:pPr>
              <a:lnSpc>
                <a:spcPct val="100000"/>
              </a:lnSpc>
              <a:spcBef>
                <a:spcPts val="400"/>
              </a:spcBef>
              <a:spcAft>
                <a:spcPts val="600"/>
              </a:spcAft>
            </a:pPr>
            <a:r>
              <a:rPr lang="en-US" sz="2600" dirty="0"/>
              <a:t>New policies and procedures have been identified. </a:t>
            </a:r>
          </a:p>
          <a:p>
            <a:pPr>
              <a:lnSpc>
                <a:spcPct val="100000"/>
              </a:lnSpc>
              <a:spcBef>
                <a:spcPts val="400"/>
              </a:spcBef>
              <a:spcAft>
                <a:spcPts val="600"/>
              </a:spcAft>
            </a:pPr>
            <a:r>
              <a:rPr lang="en-US" sz="2600" dirty="0"/>
              <a:t>Needed changes have been identified and policies and procedures changes have been prioritized.</a:t>
            </a:r>
          </a:p>
          <a:p>
            <a:pPr>
              <a:lnSpc>
                <a:spcPct val="100000"/>
              </a:lnSpc>
              <a:spcBef>
                <a:spcPts val="400"/>
              </a:spcBef>
              <a:spcAft>
                <a:spcPts val="600"/>
              </a:spcAft>
            </a:pPr>
            <a:r>
              <a:rPr lang="en-US" sz="2600" dirty="0"/>
              <a:t>Have implemented the following policies and procedures:</a:t>
            </a:r>
          </a:p>
          <a:p>
            <a:pPr marL="1885950" lvl="3" indent="-514350">
              <a:lnSpc>
                <a:spcPct val="100000"/>
              </a:lnSpc>
              <a:spcBef>
                <a:spcPts val="400"/>
              </a:spcBef>
              <a:spcAft>
                <a:spcPts val="600"/>
              </a:spcAft>
              <a:buFont typeface="+mj-lt"/>
              <a:buAutoNum type="arabicPeriod"/>
            </a:pPr>
            <a:r>
              <a:rPr lang="en-US" sz="1800" dirty="0"/>
              <a:t>Business Travel Policy</a:t>
            </a:r>
          </a:p>
          <a:p>
            <a:pPr marL="1885950" lvl="3" indent="-514350">
              <a:lnSpc>
                <a:spcPct val="100000"/>
              </a:lnSpc>
              <a:spcBef>
                <a:spcPts val="400"/>
              </a:spcBef>
              <a:spcAft>
                <a:spcPts val="600"/>
              </a:spcAft>
              <a:buFont typeface="+mj-lt"/>
              <a:buAutoNum type="arabicPeriod"/>
            </a:pPr>
            <a:r>
              <a:rPr lang="en-US" sz="1800" dirty="0"/>
              <a:t>Permanent Fund Earning Policy</a:t>
            </a:r>
          </a:p>
          <a:p>
            <a:pPr marL="1885950" lvl="3" indent="-514350">
              <a:lnSpc>
                <a:spcPct val="100000"/>
              </a:lnSpc>
              <a:spcBef>
                <a:spcPts val="400"/>
              </a:spcBef>
              <a:spcAft>
                <a:spcPts val="600"/>
              </a:spcAft>
              <a:buFont typeface="+mj-lt"/>
              <a:buAutoNum type="arabicPeriod"/>
            </a:pPr>
            <a:r>
              <a:rPr lang="en-US" sz="1800" dirty="0"/>
              <a:t>Journal Entry and Bank Reconciliation Policy </a:t>
            </a:r>
          </a:p>
          <a:p>
            <a:pPr marL="1885950" lvl="3" indent="-514350">
              <a:lnSpc>
                <a:spcPct val="100000"/>
              </a:lnSpc>
              <a:spcBef>
                <a:spcPts val="400"/>
              </a:spcBef>
              <a:spcAft>
                <a:spcPts val="600"/>
              </a:spcAft>
              <a:buFont typeface="+mj-lt"/>
              <a:buAutoNum type="arabicPeriod"/>
            </a:pPr>
            <a:r>
              <a:rPr lang="en-US" sz="1800" dirty="0"/>
              <a:t>Borough Owned Equipment Usage Policy  </a:t>
            </a:r>
          </a:p>
          <a:p>
            <a:pPr>
              <a:spcAft>
                <a:spcPts val="1200"/>
              </a:spcAft>
            </a:pPr>
            <a:endParaRPr lang="en-US" sz="2600" dirty="0"/>
          </a:p>
        </p:txBody>
      </p:sp>
    </p:spTree>
    <p:extLst>
      <p:ext uri="{BB962C8B-B14F-4D97-AF65-F5344CB8AC3E}">
        <p14:creationId xmlns:p14="http://schemas.microsoft.com/office/powerpoint/2010/main" val="39745664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151002" y="2273417"/>
            <a:ext cx="11216653" cy="3145871"/>
          </a:xfrm>
        </p:spPr>
        <p:txBody>
          <a:bodyPr>
            <a:noAutofit/>
          </a:bodyPr>
          <a:lstStyle/>
          <a:p>
            <a:pPr>
              <a:spcAft>
                <a:spcPts val="1200"/>
              </a:spcAft>
            </a:pPr>
            <a:r>
              <a:rPr lang="en-US" sz="2600" dirty="0"/>
              <a:t>Implement changes systematically.</a:t>
            </a:r>
          </a:p>
          <a:p>
            <a:pPr lvl="1">
              <a:spcAft>
                <a:spcPts val="1200"/>
              </a:spcAft>
            </a:pPr>
            <a:r>
              <a:rPr lang="en-US" sz="2600" dirty="0"/>
              <a:t>Update the employee handbook, when needed.</a:t>
            </a:r>
          </a:p>
          <a:p>
            <a:pPr lvl="1">
              <a:spcAft>
                <a:spcPts val="1200"/>
              </a:spcAft>
            </a:pPr>
            <a:r>
              <a:rPr lang="en-US" sz="2600" dirty="0"/>
              <a:t>Create internal policies that would be included in a universal location.</a:t>
            </a:r>
          </a:p>
          <a:p>
            <a:pPr>
              <a:spcAft>
                <a:spcPts val="1200"/>
              </a:spcAft>
            </a:pPr>
            <a:r>
              <a:rPr lang="en-US" sz="2600" dirty="0"/>
              <a:t>Get assembly approval where needed.</a:t>
            </a:r>
          </a:p>
          <a:p>
            <a:pPr>
              <a:spcAft>
                <a:spcPts val="1200"/>
              </a:spcAft>
            </a:pPr>
            <a:endParaRPr lang="en-US" sz="2600" dirty="0"/>
          </a:p>
        </p:txBody>
      </p:sp>
    </p:spTree>
    <p:extLst>
      <p:ext uri="{BB962C8B-B14F-4D97-AF65-F5344CB8AC3E}">
        <p14:creationId xmlns:p14="http://schemas.microsoft.com/office/powerpoint/2010/main" val="33974587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612005"/>
            <a:ext cx="10803339" cy="2163446"/>
          </a:xfrm>
        </p:spPr>
        <p:txBody>
          <a:bodyPr>
            <a:noAutofit/>
          </a:bodyPr>
          <a:lstStyle/>
          <a:p>
            <a:pPr marL="0" indent="0" algn="l">
              <a:lnSpc>
                <a:spcPct val="100000"/>
              </a:lnSpc>
              <a:spcAft>
                <a:spcPts val="1800"/>
              </a:spcAft>
              <a:buNone/>
            </a:pPr>
            <a:r>
              <a:rPr lang="en-US" sz="2800" dirty="0"/>
              <a:t>Project Lead:  Anne </a:t>
            </a:r>
          </a:p>
          <a:p>
            <a:pPr marL="0" indent="0">
              <a:lnSpc>
                <a:spcPct val="100000"/>
              </a:lnSpc>
              <a:spcAft>
                <a:spcPts val="1800"/>
              </a:spcAft>
              <a:buNone/>
            </a:pPr>
            <a:r>
              <a:rPr lang="en-US" sz="2800" dirty="0"/>
              <a:t>One-year Target: Implement Borough long-term maintenance management process </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To determine roles and responsibilities as well as improve project planning and collaboration </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830265"/>
            <a:ext cx="4709160" cy="3560994"/>
          </a:xfrm>
        </p:spPr>
        <p:txBody>
          <a:bodyPr>
            <a:normAutofit fontScale="90000"/>
          </a:bodyPr>
          <a:lstStyle/>
          <a:p>
            <a:pPr algn="ctr"/>
            <a:r>
              <a:rPr lang="en-US" i="1" dirty="0"/>
              <a:t>Internal Improvement Project 4:</a:t>
            </a:r>
            <a:br>
              <a:rPr lang="en-US" i="1" dirty="0"/>
            </a:br>
            <a:r>
              <a:rPr lang="en-US" sz="2400" i="1" dirty="0"/>
              <a:t> </a:t>
            </a:r>
            <a:br>
              <a:rPr lang="en-US" sz="4800" dirty="0"/>
            </a:br>
            <a:r>
              <a:rPr lang="en-US" sz="4800" dirty="0"/>
              <a:t>Borough Property Maintenance Policy and Procedure </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596282"/>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473381"/>
            <a:ext cx="640080" cy="640080"/>
          </a:xfrm>
          <a:prstGeom prst="rect">
            <a:avLst/>
          </a:prstGeom>
        </p:spPr>
      </p:pic>
    </p:spTree>
    <p:extLst>
      <p:ext uri="{BB962C8B-B14F-4D97-AF65-F5344CB8AC3E}">
        <p14:creationId xmlns:p14="http://schemas.microsoft.com/office/powerpoint/2010/main" val="2681465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360727" y="2231472"/>
            <a:ext cx="10687574" cy="4244829"/>
          </a:xfrm>
        </p:spPr>
        <p:txBody>
          <a:bodyPr>
            <a:noAutofit/>
          </a:bodyPr>
          <a:lstStyle/>
          <a:p>
            <a:pPr>
              <a:lnSpc>
                <a:spcPct val="150000"/>
              </a:lnSpc>
              <a:spcAft>
                <a:spcPts val="1200"/>
              </a:spcAft>
            </a:pPr>
            <a:r>
              <a:rPr lang="en-US" sz="2600" dirty="0"/>
              <a:t>Clarified roles will promote efficiency.   </a:t>
            </a:r>
          </a:p>
          <a:p>
            <a:pPr>
              <a:lnSpc>
                <a:spcPct val="150000"/>
              </a:lnSpc>
              <a:spcAft>
                <a:spcPts val="1200"/>
              </a:spcAft>
            </a:pPr>
            <a:r>
              <a:rPr lang="en-US" sz="2600" dirty="0"/>
              <a:t>Duplication of work.</a:t>
            </a:r>
          </a:p>
          <a:p>
            <a:pPr>
              <a:lnSpc>
                <a:spcPct val="150000"/>
              </a:lnSpc>
              <a:spcAft>
                <a:spcPts val="1200"/>
              </a:spcAft>
            </a:pPr>
            <a:r>
              <a:rPr lang="en-US" sz="2600" dirty="0"/>
              <a:t>Role clarity causes work to be left undone.</a:t>
            </a:r>
          </a:p>
          <a:p>
            <a:pPr>
              <a:lnSpc>
                <a:spcPct val="150000"/>
              </a:lnSpc>
              <a:spcAft>
                <a:spcPts val="1200"/>
              </a:spcAft>
            </a:pPr>
            <a:r>
              <a:rPr lang="en-US" sz="2600" dirty="0"/>
              <a:t>Long-term cost of inefficiency.</a:t>
            </a:r>
          </a:p>
          <a:p>
            <a:pPr>
              <a:lnSpc>
                <a:spcPct val="150000"/>
              </a:lnSpc>
              <a:spcAft>
                <a:spcPts val="1200"/>
              </a:spcAft>
            </a:pPr>
            <a:r>
              <a:rPr lang="en-US" sz="2600" dirty="0"/>
              <a:t>Improve budgeting and planning process. </a:t>
            </a:r>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9709175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Assessed the school maintenance process.</a:t>
            </a:r>
          </a:p>
          <a:p>
            <a:pPr>
              <a:spcAft>
                <a:spcPts val="1200"/>
              </a:spcAft>
            </a:pPr>
            <a:endParaRPr lang="en-US" sz="2600" dirty="0"/>
          </a:p>
        </p:txBody>
      </p:sp>
    </p:spTree>
    <p:extLst>
      <p:ext uri="{BB962C8B-B14F-4D97-AF65-F5344CB8AC3E}">
        <p14:creationId xmlns:p14="http://schemas.microsoft.com/office/powerpoint/2010/main" val="2842164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6" name="TextBox 5">
            <a:extLst>
              <a:ext uri="{FF2B5EF4-FFF2-40B4-BE49-F238E27FC236}">
                <a16:creationId xmlns:a16="http://schemas.microsoft.com/office/drawing/2014/main" id="{AC61A649-693B-49D2-8279-6416C3000AA7}"/>
              </a:ext>
            </a:extLst>
          </p:cNvPr>
          <p:cNvSpPr txBox="1"/>
          <p:nvPr/>
        </p:nvSpPr>
        <p:spPr>
          <a:xfrm>
            <a:off x="204284" y="2216970"/>
            <a:ext cx="5450747" cy="4129336"/>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Expand focus outside of the school district to all borough buildings. </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Collaborate with the school board to establish contribution and agree on an execution plan. </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Align Borough maintenance plan with the School District 6-year plan </a:t>
            </a:r>
          </a:p>
        </p:txBody>
      </p:sp>
      <p:sp>
        <p:nvSpPr>
          <p:cNvPr id="8" name="TextBox 7">
            <a:extLst>
              <a:ext uri="{FF2B5EF4-FFF2-40B4-BE49-F238E27FC236}">
                <a16:creationId xmlns:a16="http://schemas.microsoft.com/office/drawing/2014/main" id="{ED0E6F19-7634-454F-84DA-40F33B53522B}"/>
              </a:ext>
            </a:extLst>
          </p:cNvPr>
          <p:cNvSpPr txBox="1"/>
          <p:nvPr/>
        </p:nvSpPr>
        <p:spPr>
          <a:xfrm>
            <a:off x="5897461" y="2216970"/>
            <a:ext cx="5323666" cy="446173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Training of School District Personnel</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Consistency in reporting procedures</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Implementation of a training program</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Better record keeping</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Adhere to any agreements that have been agreed upon</a:t>
            </a:r>
          </a:p>
        </p:txBody>
      </p:sp>
    </p:spTree>
    <p:extLst>
      <p:ext uri="{BB962C8B-B14F-4D97-AF65-F5344CB8AC3E}">
        <p14:creationId xmlns:p14="http://schemas.microsoft.com/office/powerpoint/2010/main" val="20092785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669155"/>
            <a:ext cx="10803339" cy="2163446"/>
          </a:xfrm>
        </p:spPr>
        <p:txBody>
          <a:bodyPr>
            <a:noAutofit/>
          </a:bodyPr>
          <a:lstStyle/>
          <a:p>
            <a:pPr marL="0" indent="0" algn="l">
              <a:lnSpc>
                <a:spcPct val="100000"/>
              </a:lnSpc>
              <a:spcAft>
                <a:spcPts val="1800"/>
              </a:spcAft>
              <a:buNone/>
            </a:pPr>
            <a:r>
              <a:rPr lang="en-US" sz="2800" dirty="0"/>
              <a:t>Project Lead:  Anne</a:t>
            </a:r>
          </a:p>
          <a:p>
            <a:pPr marL="0" indent="0">
              <a:lnSpc>
                <a:spcPct val="100000"/>
              </a:lnSpc>
              <a:spcAft>
                <a:spcPts val="1800"/>
              </a:spcAft>
              <a:buNone/>
            </a:pPr>
            <a:r>
              <a:rPr lang="en-US" sz="2800" dirty="0"/>
              <a:t>One-year Target: Create and Implement needed finance policies and procedures </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Audit, review, and document all financial policies, procedures and processes.</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fontScale="90000"/>
          </a:bodyPr>
          <a:lstStyle/>
          <a:p>
            <a:pPr algn="ctr"/>
            <a:r>
              <a:rPr lang="en-US" i="1" dirty="0"/>
              <a:t>Internal Improvement Project 5:</a:t>
            </a:r>
            <a:br>
              <a:rPr lang="en-US" i="1" dirty="0"/>
            </a:br>
            <a:r>
              <a:rPr lang="en-US" sz="2400" i="1" dirty="0"/>
              <a:t> </a:t>
            </a:r>
            <a:br>
              <a:rPr lang="en-US" sz="4800" dirty="0"/>
            </a:br>
            <a:r>
              <a:rPr lang="en-US" sz="4800" dirty="0"/>
              <a:t>Financial Policies and Procedures </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624857"/>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616256"/>
            <a:ext cx="640080" cy="640080"/>
          </a:xfrm>
          <a:prstGeom prst="rect">
            <a:avLst/>
          </a:prstGeom>
        </p:spPr>
      </p:pic>
    </p:spTree>
    <p:extLst>
      <p:ext uri="{BB962C8B-B14F-4D97-AF65-F5344CB8AC3E}">
        <p14:creationId xmlns:p14="http://schemas.microsoft.com/office/powerpoint/2010/main" val="15421669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680321" y="2336873"/>
            <a:ext cx="10178179" cy="3599316"/>
          </a:xfrm>
        </p:spPr>
        <p:txBody>
          <a:bodyPr>
            <a:noAutofit/>
          </a:bodyPr>
          <a:lstStyle/>
          <a:p>
            <a:pPr>
              <a:spcAft>
                <a:spcPts val="1200"/>
              </a:spcAft>
            </a:pPr>
            <a:r>
              <a:rPr lang="en-US" sz="2600" dirty="0"/>
              <a:t>There are unknown policies, procedures, cycles etc. </a:t>
            </a:r>
          </a:p>
          <a:p>
            <a:pPr>
              <a:spcAft>
                <a:spcPts val="1200"/>
              </a:spcAft>
            </a:pPr>
            <a:r>
              <a:rPr lang="en-US" sz="2600" dirty="0"/>
              <a:t>We do not have documented policies, procedures, or processes.</a:t>
            </a:r>
          </a:p>
          <a:p>
            <a:pPr>
              <a:spcAft>
                <a:spcPts val="1200"/>
              </a:spcAft>
            </a:pPr>
            <a:r>
              <a:rPr lang="en-US" sz="2600" dirty="0"/>
              <a:t>Improve administrative function and efficiency.</a:t>
            </a:r>
          </a:p>
          <a:p>
            <a:pPr>
              <a:spcAft>
                <a:spcPts val="1200"/>
              </a:spcAft>
            </a:pPr>
            <a:r>
              <a:rPr lang="en-US" sz="2600" dirty="0"/>
              <a:t>Create a record for future borough employees.</a:t>
            </a:r>
          </a:p>
          <a:p>
            <a:pPr>
              <a:spcAft>
                <a:spcPts val="1200"/>
              </a:spcAft>
            </a:pPr>
            <a:r>
              <a:rPr lang="en-US" sz="2600" dirty="0"/>
              <a:t>Transparency and promoting public trust.</a:t>
            </a:r>
          </a:p>
          <a:p>
            <a:pPr>
              <a:spcAft>
                <a:spcPts val="1200"/>
              </a:spcAft>
            </a:pPr>
            <a:r>
              <a:rPr lang="en-US" sz="2600" dirty="0"/>
              <a:t>To create a tool for cross training.  </a:t>
            </a:r>
          </a:p>
          <a:p>
            <a:pPr>
              <a:spcAft>
                <a:spcPts val="1200"/>
              </a:spcAft>
            </a:pPr>
            <a:endParaRPr lang="en-US" sz="2600" dirty="0"/>
          </a:p>
          <a:p>
            <a:pPr>
              <a:spcAft>
                <a:spcPts val="1200"/>
              </a:spcAft>
            </a:pPr>
            <a:endParaRPr lang="en-US" sz="2600" dirty="0"/>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3611407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9DDD-9D97-974E-8F19-25B566CC7119}"/>
              </a:ext>
            </a:extLst>
          </p:cNvPr>
          <p:cNvSpPr>
            <a:spLocks noGrp="1"/>
          </p:cNvSpPr>
          <p:nvPr>
            <p:ph type="title"/>
          </p:nvPr>
        </p:nvSpPr>
        <p:spPr/>
        <p:txBody>
          <a:bodyPr>
            <a:normAutofit/>
          </a:bodyPr>
          <a:lstStyle/>
          <a:p>
            <a:r>
              <a:rPr lang="en-US" sz="4800" dirty="0"/>
              <a:t>Lessons Added for 2022</a:t>
            </a:r>
          </a:p>
        </p:txBody>
      </p:sp>
      <p:sp>
        <p:nvSpPr>
          <p:cNvPr id="4" name="Content Placeholder 3">
            <a:extLst>
              <a:ext uri="{FF2B5EF4-FFF2-40B4-BE49-F238E27FC236}">
                <a16:creationId xmlns:a16="http://schemas.microsoft.com/office/drawing/2014/main" id="{340E1573-3581-0F4D-A331-C0A9B2C7B796}"/>
              </a:ext>
            </a:extLst>
          </p:cNvPr>
          <p:cNvSpPr>
            <a:spLocks noGrp="1"/>
          </p:cNvSpPr>
          <p:nvPr>
            <p:ph idx="1"/>
          </p:nvPr>
        </p:nvSpPr>
        <p:spPr>
          <a:xfrm>
            <a:off x="263471" y="2066136"/>
            <a:ext cx="11670224" cy="4711485"/>
          </a:xfrm>
        </p:spPr>
        <p:txBody>
          <a:bodyPr>
            <a:noAutofit/>
          </a:bodyPr>
          <a:lstStyle/>
          <a:p>
            <a:pPr>
              <a:spcBef>
                <a:spcPts val="400"/>
              </a:spcBef>
              <a:spcAft>
                <a:spcPts val="600"/>
              </a:spcAft>
            </a:pPr>
            <a:r>
              <a:rPr lang="en-US" sz="2800" dirty="0"/>
              <a:t>Be adaptable – plans should be able to change – Adaptability is critical to success </a:t>
            </a:r>
          </a:p>
          <a:p>
            <a:pPr>
              <a:spcBef>
                <a:spcPts val="400"/>
              </a:spcBef>
              <a:spcAft>
                <a:spcPts val="600"/>
              </a:spcAft>
            </a:pPr>
            <a:r>
              <a:rPr lang="en-US" sz="2800" dirty="0"/>
              <a:t>Keeping White Papers on major projects as a living history document </a:t>
            </a:r>
          </a:p>
          <a:p>
            <a:pPr>
              <a:spcBef>
                <a:spcPts val="400"/>
              </a:spcBef>
              <a:spcAft>
                <a:spcPts val="600"/>
              </a:spcAft>
            </a:pPr>
            <a:r>
              <a:rPr lang="en-US" sz="2800" dirty="0"/>
              <a:t>Our role and our leadership in fisheries is important. The Borough needs to remain a leader </a:t>
            </a:r>
          </a:p>
          <a:p>
            <a:pPr>
              <a:spcBef>
                <a:spcPts val="400"/>
              </a:spcBef>
              <a:spcAft>
                <a:spcPts val="600"/>
              </a:spcAft>
            </a:pPr>
            <a:r>
              <a:rPr lang="en-US" sz="2800" dirty="0"/>
              <a:t>Our leadership does not need to be frontline – we can show leadership by facilitating others and taking the role of follower </a:t>
            </a:r>
          </a:p>
          <a:p>
            <a:pPr>
              <a:spcBef>
                <a:spcPts val="400"/>
              </a:spcBef>
              <a:spcAft>
                <a:spcPts val="600"/>
              </a:spcAft>
            </a:pPr>
            <a:r>
              <a:rPr lang="en-US" sz="2800" dirty="0"/>
              <a:t>We need to shift expectations and recognize what can actually be accomplished in one year cycle </a:t>
            </a:r>
          </a:p>
          <a:p>
            <a:pPr>
              <a:spcBef>
                <a:spcPts val="400"/>
              </a:spcBef>
              <a:spcAft>
                <a:spcPts val="600"/>
              </a:spcAft>
            </a:pPr>
            <a:r>
              <a:rPr lang="en-US" sz="2800" dirty="0"/>
              <a:t>Prioritize </a:t>
            </a:r>
          </a:p>
          <a:p>
            <a:pPr>
              <a:spcBef>
                <a:spcPts val="400"/>
              </a:spcBef>
              <a:spcAft>
                <a:spcPts val="600"/>
              </a:spcAft>
            </a:pPr>
            <a:endParaRPr lang="en-US" sz="2800" dirty="0"/>
          </a:p>
        </p:txBody>
      </p:sp>
    </p:spTree>
    <p:extLst>
      <p:ext uri="{BB962C8B-B14F-4D97-AF65-F5344CB8AC3E}">
        <p14:creationId xmlns:p14="http://schemas.microsoft.com/office/powerpoint/2010/main" val="37087748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142613" y="2306972"/>
            <a:ext cx="11672765" cy="4194495"/>
          </a:xfrm>
        </p:spPr>
        <p:txBody>
          <a:bodyPr>
            <a:noAutofit/>
          </a:bodyPr>
          <a:lstStyle/>
          <a:p>
            <a:pPr marL="0" marR="0">
              <a:spcBef>
                <a:spcPts val="0"/>
              </a:spcBef>
              <a:spcAft>
                <a:spcPts val="0"/>
              </a:spcAft>
            </a:pPr>
            <a:r>
              <a:rPr lang="en-US" sz="2600" dirty="0">
                <a:effectLst/>
                <a:ea typeface="Calibri" panose="020F0502020204030204" pitchFamily="34" charset="0"/>
                <a:cs typeface="Arial" panose="020B0604020202020204" pitchFamily="34" charset="0"/>
              </a:rPr>
              <a:t>Complied a list of all duties and processes from the job descriptions of both the finance director and the accounting clerk.</a:t>
            </a:r>
          </a:p>
          <a:p>
            <a:pPr marL="0" marR="0">
              <a:spcBef>
                <a:spcPts val="0"/>
              </a:spcBef>
              <a:spcAft>
                <a:spcPts val="0"/>
              </a:spcAft>
            </a:pPr>
            <a:endParaRPr lang="en-US" sz="2600" dirty="0">
              <a:effectLst/>
              <a:ea typeface="Calibri" panose="020F0502020204030204" pitchFamily="34" charset="0"/>
              <a:cs typeface="Arial" panose="020B0604020202020204" pitchFamily="34" charset="0"/>
            </a:endParaRPr>
          </a:p>
          <a:p>
            <a:pPr marL="0" marR="0">
              <a:spcBef>
                <a:spcPts val="0"/>
              </a:spcBef>
              <a:spcAft>
                <a:spcPts val="0"/>
              </a:spcAft>
            </a:pPr>
            <a:r>
              <a:rPr lang="en-US" sz="2600" dirty="0">
                <a:effectLst/>
                <a:ea typeface="Calibri" panose="020F0502020204030204" pitchFamily="34" charset="0"/>
                <a:cs typeface="Arial" panose="020B0604020202020204" pitchFamily="34" charset="0"/>
              </a:rPr>
              <a:t>Processes then organized by timeline, capturing processes that happen weekly, bi-weekly, monthly, quarterly, and yearly.</a:t>
            </a:r>
          </a:p>
          <a:p>
            <a:pPr marL="0" marR="0">
              <a:spcBef>
                <a:spcPts val="0"/>
              </a:spcBef>
              <a:spcAft>
                <a:spcPts val="0"/>
              </a:spcAft>
            </a:pPr>
            <a:endParaRPr lang="en-US" sz="2600" dirty="0">
              <a:effectLst/>
              <a:ea typeface="Calibri" panose="020F0502020204030204" pitchFamily="34" charset="0"/>
              <a:cs typeface="Arial" panose="020B0604020202020204" pitchFamily="34" charset="0"/>
            </a:endParaRPr>
          </a:p>
          <a:p>
            <a:pPr marL="0" marR="0">
              <a:spcBef>
                <a:spcPts val="0"/>
              </a:spcBef>
              <a:spcAft>
                <a:spcPts val="0"/>
              </a:spcAft>
            </a:pPr>
            <a:r>
              <a:rPr lang="en-US" sz="2600" dirty="0">
                <a:effectLst/>
                <a:ea typeface="Calibri" panose="020F0502020204030204" pitchFamily="34" charset="0"/>
                <a:cs typeface="Arial" panose="020B0604020202020204" pitchFamily="34" charset="0"/>
              </a:rPr>
              <a:t>Complied by 9 major sections included in a typical financial policy and procedure manual.</a:t>
            </a:r>
          </a:p>
          <a:p>
            <a:pPr marL="0" marR="0">
              <a:spcBef>
                <a:spcPts val="0"/>
              </a:spcBef>
              <a:spcAft>
                <a:spcPts val="0"/>
              </a:spcAft>
            </a:pPr>
            <a:endParaRPr lang="en-US" sz="2600" dirty="0">
              <a:effectLst/>
              <a:ea typeface="Calibri" panose="020F0502020204030204" pitchFamily="34" charset="0"/>
              <a:cs typeface="Arial" panose="020B0604020202020204" pitchFamily="34" charset="0"/>
            </a:endParaRPr>
          </a:p>
          <a:p>
            <a:pPr marL="0" marR="0">
              <a:spcBef>
                <a:spcPts val="0"/>
              </a:spcBef>
              <a:spcAft>
                <a:spcPts val="0"/>
              </a:spcAft>
            </a:pPr>
            <a:r>
              <a:rPr lang="en-US" sz="2600" dirty="0">
                <a:effectLst/>
                <a:ea typeface="Calibri" panose="020F0502020204030204" pitchFamily="34" charset="0"/>
                <a:cs typeface="Arial" panose="020B0604020202020204" pitchFamily="34" charset="0"/>
              </a:rPr>
              <a:t>Prioritized the policy needs to complete over the next two years. </a:t>
            </a:r>
          </a:p>
          <a:p>
            <a:pPr>
              <a:spcAft>
                <a:spcPts val="1200"/>
              </a:spcAft>
            </a:pPr>
            <a:endParaRPr lang="en-US" sz="2600" dirty="0"/>
          </a:p>
        </p:txBody>
      </p:sp>
    </p:spTree>
    <p:extLst>
      <p:ext uri="{BB962C8B-B14F-4D97-AF65-F5344CB8AC3E}">
        <p14:creationId xmlns:p14="http://schemas.microsoft.com/office/powerpoint/2010/main" val="35776975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457201" y="2078182"/>
            <a:ext cx="11734800" cy="3858007"/>
          </a:xfrm>
        </p:spPr>
        <p:txBody>
          <a:bodyPr>
            <a:noAutofit/>
          </a:bodyPr>
          <a:lstStyle/>
          <a:p>
            <a:pPr>
              <a:spcAft>
                <a:spcPts val="1200"/>
              </a:spcAft>
            </a:pPr>
            <a:r>
              <a:rPr lang="en-US" sz="2600" dirty="0"/>
              <a:t>Select number of policies to be written/implemented - target 4</a:t>
            </a:r>
          </a:p>
          <a:p>
            <a:pPr lvl="1">
              <a:spcAft>
                <a:spcPts val="1200"/>
              </a:spcAft>
            </a:pPr>
            <a:r>
              <a:rPr lang="en-US" sz="2600" dirty="0"/>
              <a:t>Identify policy and procedure needs.</a:t>
            </a:r>
          </a:p>
          <a:p>
            <a:pPr lvl="1">
              <a:spcAft>
                <a:spcPts val="1200"/>
              </a:spcAft>
            </a:pPr>
            <a:r>
              <a:rPr lang="en-US" sz="2600" dirty="0"/>
              <a:t>Draft policies and procedures. </a:t>
            </a:r>
          </a:p>
          <a:p>
            <a:pPr lvl="1">
              <a:spcAft>
                <a:spcPts val="1200"/>
              </a:spcAft>
            </a:pPr>
            <a:r>
              <a:rPr lang="en-US" sz="2600" dirty="0"/>
              <a:t>Formal approval/policy review where needed. </a:t>
            </a:r>
          </a:p>
          <a:p>
            <a:pPr lvl="1">
              <a:spcAft>
                <a:spcPts val="1200"/>
              </a:spcAft>
            </a:pPr>
            <a:r>
              <a:rPr lang="en-US" sz="2600" dirty="0"/>
              <a:t>Staff policy and procedure training protocols in place. </a:t>
            </a:r>
          </a:p>
          <a:p>
            <a:pPr lvl="1">
              <a:spcAft>
                <a:spcPts val="1200"/>
              </a:spcAft>
            </a:pPr>
            <a:r>
              <a:rPr lang="en-US" sz="2600" dirty="0"/>
              <a:t>Policy effectiveness assessed. </a:t>
            </a:r>
          </a:p>
          <a:p>
            <a:pPr lvl="1">
              <a:spcAft>
                <a:spcPts val="1200"/>
              </a:spcAft>
            </a:pPr>
            <a:r>
              <a:rPr lang="en-US" sz="2600" dirty="0"/>
              <a:t>Policy review and change process created. </a:t>
            </a:r>
          </a:p>
          <a:p>
            <a:pPr lvl="1">
              <a:spcAft>
                <a:spcPts val="1200"/>
              </a:spcAft>
            </a:pPr>
            <a:r>
              <a:rPr lang="en-US" sz="2600" dirty="0"/>
              <a:t>Policy and procedure shared drive or access point for staff and assembly. </a:t>
            </a:r>
          </a:p>
          <a:p>
            <a:pPr>
              <a:spcAft>
                <a:spcPts val="1200"/>
              </a:spcAft>
            </a:pPr>
            <a:endParaRPr lang="en-US" sz="2600" dirty="0"/>
          </a:p>
          <a:p>
            <a:pPr>
              <a:spcAft>
                <a:spcPts val="1200"/>
              </a:spcAft>
            </a:pPr>
            <a:endParaRPr lang="en-US" sz="2600" dirty="0"/>
          </a:p>
        </p:txBody>
      </p:sp>
    </p:spTree>
    <p:extLst>
      <p:ext uri="{BB962C8B-B14F-4D97-AF65-F5344CB8AC3E}">
        <p14:creationId xmlns:p14="http://schemas.microsoft.com/office/powerpoint/2010/main" val="17630859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830976-C00B-E04C-8F65-23EE5AF0AE5B}"/>
              </a:ext>
            </a:extLst>
          </p:cNvPr>
          <p:cNvSpPr>
            <a:spLocks noGrp="1"/>
          </p:cNvSpPr>
          <p:nvPr>
            <p:ph type="body" idx="4294967295"/>
          </p:nvPr>
        </p:nvSpPr>
        <p:spPr>
          <a:xfrm>
            <a:off x="1094020" y="4669155"/>
            <a:ext cx="10803339" cy="1988820"/>
          </a:xfrm>
        </p:spPr>
        <p:txBody>
          <a:bodyPr>
            <a:noAutofit/>
          </a:bodyPr>
          <a:lstStyle/>
          <a:p>
            <a:pPr marL="0" indent="0" algn="l">
              <a:lnSpc>
                <a:spcPct val="150000"/>
              </a:lnSpc>
              <a:buNone/>
            </a:pPr>
            <a:r>
              <a:rPr lang="en-US" sz="2800" dirty="0"/>
              <a:t>Project Lead:  </a:t>
            </a:r>
            <a:r>
              <a:rPr lang="en-US" sz="2800" dirty="0" err="1"/>
              <a:t>Glennora</a:t>
            </a:r>
            <a:endParaRPr lang="en-US" sz="2800" dirty="0"/>
          </a:p>
          <a:p>
            <a:pPr marL="0" indent="0">
              <a:lnSpc>
                <a:spcPct val="150000"/>
              </a:lnSpc>
              <a:buNone/>
            </a:pPr>
            <a:r>
              <a:rPr lang="en-US" sz="2800" dirty="0"/>
              <a:t>One-year Target: To design and initiate an alignment effort</a:t>
            </a:r>
          </a:p>
        </p:txBody>
      </p:sp>
      <p:sp>
        <p:nvSpPr>
          <p:cNvPr id="6" name="TextBox 5">
            <a:extLst>
              <a:ext uri="{FF2B5EF4-FFF2-40B4-BE49-F238E27FC236}">
                <a16:creationId xmlns:a16="http://schemas.microsoft.com/office/drawing/2014/main" id="{0529E29B-5ECD-7441-8A96-3717A2570386}"/>
              </a:ext>
            </a:extLst>
          </p:cNvPr>
          <p:cNvSpPr txBox="1"/>
          <p:nvPr/>
        </p:nvSpPr>
        <p:spPr>
          <a:xfrm>
            <a:off x="12110720" y="812800"/>
            <a:ext cx="184731" cy="369332"/>
          </a:xfrm>
          <a:prstGeom prst="rect">
            <a:avLst/>
          </a:prstGeom>
          <a:noFill/>
        </p:spPr>
        <p:txBody>
          <a:bodyPr wrap="none" rtlCol="0">
            <a:spAutoFit/>
          </a:bodyPr>
          <a:lstStyle/>
          <a:p>
            <a:endParaRPr lang="en-US" dirty="0">
              <a:latin typeface="Arial" panose="020B0604020202020204" pitchFamily="34" charset="0"/>
            </a:endParaRPr>
          </a:p>
        </p:txBody>
      </p:sp>
      <p:sp>
        <p:nvSpPr>
          <p:cNvPr id="43" name="Text Placeholder 2">
            <a:extLst>
              <a:ext uri="{FF2B5EF4-FFF2-40B4-BE49-F238E27FC236}">
                <a16:creationId xmlns:a16="http://schemas.microsoft.com/office/drawing/2014/main" id="{6C750B0E-7C29-7B4B-8E14-1826B95BE1F1}"/>
              </a:ext>
            </a:extLst>
          </p:cNvPr>
          <p:cNvSpPr txBox="1">
            <a:spLocks/>
          </p:cNvSpPr>
          <p:nvPr/>
        </p:nvSpPr>
        <p:spPr>
          <a:xfrm>
            <a:off x="5503653" y="1320372"/>
            <a:ext cx="6607067" cy="248162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1600"/>
              </a:spcBef>
              <a:spcAft>
                <a:spcPts val="600"/>
              </a:spcAft>
            </a:pPr>
            <a:r>
              <a:rPr lang="en-US" sz="3200" dirty="0">
                <a:latin typeface="Arial" panose="020B0604020202020204" pitchFamily="34" charset="0"/>
              </a:rPr>
              <a:t>Description:</a:t>
            </a:r>
          </a:p>
          <a:p>
            <a:pPr algn="l">
              <a:lnSpc>
                <a:spcPct val="100000"/>
              </a:lnSpc>
              <a:spcBef>
                <a:spcPts val="1600"/>
              </a:spcBef>
              <a:spcAft>
                <a:spcPts val="1800"/>
              </a:spcAft>
            </a:pPr>
            <a:r>
              <a:rPr lang="en-US" sz="3200" dirty="0">
                <a:latin typeface="Arial" panose="020B0604020202020204" pitchFamily="34" charset="0"/>
              </a:rPr>
              <a:t>Improve overall alignment with communities and agencies within the Aleutian East Borough </a:t>
            </a:r>
          </a:p>
        </p:txBody>
      </p:sp>
      <p:sp>
        <p:nvSpPr>
          <p:cNvPr id="17" name="Rectangle 16">
            <a:extLst>
              <a:ext uri="{FF2B5EF4-FFF2-40B4-BE49-F238E27FC236}">
                <a16:creationId xmlns:a16="http://schemas.microsoft.com/office/drawing/2014/main" id="{0661D7E5-57DA-EF42-85BF-2DFF9CE2CDDC}"/>
              </a:ext>
            </a:extLst>
          </p:cNvPr>
          <p:cNvSpPr/>
          <p:nvPr/>
        </p:nvSpPr>
        <p:spPr>
          <a:xfrm>
            <a:off x="0" y="725591"/>
            <a:ext cx="5074920" cy="3725148"/>
          </a:xfrm>
          <a:prstGeom prst="rect">
            <a:avLst/>
          </a:prstGeom>
          <a:solidFill>
            <a:srgbClr val="401E20"/>
          </a:solidFill>
          <a:ln w="28575">
            <a:solidFill>
              <a:srgbClr val="401E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18521E5A-FC71-E14F-BEAF-6301DABCFFA9}"/>
              </a:ext>
            </a:extLst>
          </p:cNvPr>
          <p:cNvSpPr>
            <a:spLocks noGrp="1"/>
          </p:cNvSpPr>
          <p:nvPr>
            <p:ph type="title" idx="4294967295"/>
          </p:nvPr>
        </p:nvSpPr>
        <p:spPr>
          <a:xfrm>
            <a:off x="1" y="1174344"/>
            <a:ext cx="4709160" cy="2773680"/>
          </a:xfrm>
        </p:spPr>
        <p:txBody>
          <a:bodyPr>
            <a:normAutofit fontScale="90000"/>
          </a:bodyPr>
          <a:lstStyle/>
          <a:p>
            <a:pPr algn="ctr"/>
            <a:r>
              <a:rPr lang="en-US" i="1" dirty="0"/>
              <a:t>Internal Improvement Project 6:</a:t>
            </a:r>
            <a:br>
              <a:rPr lang="en-US" i="1" dirty="0"/>
            </a:br>
            <a:r>
              <a:rPr lang="en-US" sz="2400" i="1" dirty="0"/>
              <a:t> </a:t>
            </a:r>
            <a:br>
              <a:rPr lang="en-US" sz="4800" dirty="0"/>
            </a:br>
            <a:r>
              <a:rPr lang="en-US" sz="4800" dirty="0"/>
              <a:t>Community &amp; Agency Alignment </a:t>
            </a:r>
          </a:p>
        </p:txBody>
      </p:sp>
      <p:pic>
        <p:nvPicPr>
          <p:cNvPr id="10" name="Graphic 1" descr="Work from home desk">
            <a:extLst>
              <a:ext uri="{FF2B5EF4-FFF2-40B4-BE49-F238E27FC236}">
                <a16:creationId xmlns:a16="http://schemas.microsoft.com/office/drawing/2014/main" id="{F405F225-CE52-4E41-B8C4-4471A554A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3940" y="4767732"/>
            <a:ext cx="640080" cy="640080"/>
          </a:xfrm>
          <a:prstGeom prst="rect">
            <a:avLst/>
          </a:prstGeom>
        </p:spPr>
      </p:pic>
      <p:pic>
        <p:nvPicPr>
          <p:cNvPr id="11" name="Graphic 2" descr="Bullseye">
            <a:extLst>
              <a:ext uri="{FF2B5EF4-FFF2-40B4-BE49-F238E27FC236}">
                <a16:creationId xmlns:a16="http://schemas.microsoft.com/office/drawing/2014/main" id="{C3F47FAF-952B-8B46-8787-001878AAD1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940" y="5530531"/>
            <a:ext cx="640080" cy="640080"/>
          </a:xfrm>
          <a:prstGeom prst="rect">
            <a:avLst/>
          </a:prstGeom>
        </p:spPr>
      </p:pic>
    </p:spTree>
    <p:extLst>
      <p:ext uri="{BB962C8B-B14F-4D97-AF65-F5344CB8AC3E}">
        <p14:creationId xmlns:p14="http://schemas.microsoft.com/office/powerpoint/2010/main" val="26050499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Why is the Initiative important?</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302004" y="2265028"/>
            <a:ext cx="11551639" cy="4135772"/>
          </a:xfrm>
        </p:spPr>
        <p:txBody>
          <a:bodyPr>
            <a:noAutofit/>
          </a:bodyPr>
          <a:lstStyle/>
          <a:p>
            <a:pPr>
              <a:spcAft>
                <a:spcPts val="3600"/>
              </a:spcAft>
            </a:pPr>
            <a:r>
              <a:rPr lang="en-US" sz="2600" dirty="0"/>
              <a:t>The 2020 Internal assessment identified a need to improve alignment with communities and organizations. </a:t>
            </a:r>
          </a:p>
          <a:p>
            <a:pPr>
              <a:spcAft>
                <a:spcPts val="3600"/>
              </a:spcAft>
            </a:pPr>
            <a:r>
              <a:rPr lang="en-US" sz="2600" dirty="0"/>
              <a:t>The Borough needs to identify ways to have an increased physical presence in the communities they serve. </a:t>
            </a:r>
          </a:p>
          <a:p>
            <a:pPr>
              <a:spcAft>
                <a:spcPts val="3600"/>
              </a:spcAft>
            </a:pPr>
            <a:r>
              <a:rPr lang="en-US" sz="2600" dirty="0"/>
              <a:t>Ensure we have updated leadership contact information and remain engaged with community leaders through transitions.</a:t>
            </a:r>
          </a:p>
          <a:p>
            <a:pPr>
              <a:spcAft>
                <a:spcPts val="3600"/>
              </a:spcAft>
            </a:pPr>
            <a:endParaRPr lang="en-US" sz="2600" dirty="0"/>
          </a:p>
          <a:p>
            <a:pPr>
              <a:spcAft>
                <a:spcPts val="3600"/>
              </a:spcAft>
            </a:pPr>
            <a:endParaRPr lang="en-US" sz="2600" dirty="0"/>
          </a:p>
          <a:p>
            <a:pPr>
              <a:spcAft>
                <a:spcPts val="3600"/>
              </a:spcAft>
            </a:pPr>
            <a:endParaRPr lang="en-US" sz="2600" dirty="0"/>
          </a:p>
          <a:p>
            <a:pPr>
              <a:spcAft>
                <a:spcPts val="3600"/>
              </a:spcAft>
            </a:pPr>
            <a:endParaRPr lang="en-US" sz="2600" dirty="0"/>
          </a:p>
        </p:txBody>
      </p:sp>
    </p:spTree>
    <p:extLst>
      <p:ext uri="{BB962C8B-B14F-4D97-AF65-F5344CB8AC3E}">
        <p14:creationId xmlns:p14="http://schemas.microsoft.com/office/powerpoint/2010/main" val="32596585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Recent Accomplishments </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sz="half" idx="1"/>
          </p:nvPr>
        </p:nvSpPr>
        <p:spPr>
          <a:xfrm>
            <a:off x="0" y="2053388"/>
            <a:ext cx="11806989" cy="4804611"/>
          </a:xfrm>
        </p:spPr>
        <p:txBody>
          <a:bodyPr>
            <a:noAutofit/>
          </a:bodyPr>
          <a:lstStyle/>
          <a:p>
            <a:pPr>
              <a:spcAft>
                <a:spcPts val="1200"/>
              </a:spcAft>
            </a:pPr>
            <a:r>
              <a:rPr lang="en-US" sz="2600" dirty="0"/>
              <a:t>On the agenda distribution emailing list for each community. </a:t>
            </a:r>
          </a:p>
        </p:txBody>
      </p:sp>
    </p:spTree>
    <p:extLst>
      <p:ext uri="{BB962C8B-B14F-4D97-AF65-F5344CB8AC3E}">
        <p14:creationId xmlns:p14="http://schemas.microsoft.com/office/powerpoint/2010/main" val="3965585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462EE-C2D0-B04B-89AA-E361192CA466}"/>
              </a:ext>
            </a:extLst>
          </p:cNvPr>
          <p:cNvSpPr>
            <a:spLocks noGrp="1"/>
          </p:cNvSpPr>
          <p:nvPr>
            <p:ph type="title"/>
          </p:nvPr>
        </p:nvSpPr>
        <p:spPr/>
        <p:txBody>
          <a:bodyPr>
            <a:normAutofit/>
          </a:bodyPr>
          <a:lstStyle/>
          <a:p>
            <a:r>
              <a:rPr lang="en-US" dirty="0"/>
              <a:t>What does the Initiative include?</a:t>
            </a:r>
          </a:p>
        </p:txBody>
      </p:sp>
      <p:sp>
        <p:nvSpPr>
          <p:cNvPr id="3" name="Content Placeholder 2">
            <a:extLst>
              <a:ext uri="{FF2B5EF4-FFF2-40B4-BE49-F238E27FC236}">
                <a16:creationId xmlns:a16="http://schemas.microsoft.com/office/drawing/2014/main" id="{6D92EC67-5329-4740-86C6-77A858D7605F}"/>
              </a:ext>
            </a:extLst>
          </p:cNvPr>
          <p:cNvSpPr>
            <a:spLocks noGrp="1"/>
          </p:cNvSpPr>
          <p:nvPr>
            <p:ph idx="1"/>
          </p:nvPr>
        </p:nvSpPr>
        <p:spPr>
          <a:xfrm>
            <a:off x="58724" y="2004361"/>
            <a:ext cx="11890822" cy="4715222"/>
          </a:xfrm>
        </p:spPr>
        <p:txBody>
          <a:bodyPr>
            <a:noAutofit/>
          </a:bodyPr>
          <a:lstStyle/>
          <a:p>
            <a:pPr>
              <a:spcAft>
                <a:spcPts val="1200"/>
              </a:spcAft>
            </a:pPr>
            <a:r>
              <a:rPr lang="en-US" sz="2600" dirty="0"/>
              <a:t>Utilize existing platforms to increase community connectivity (</a:t>
            </a:r>
            <a:r>
              <a:rPr lang="en-US" sz="2600" dirty="0" err="1"/>
              <a:t>Youtube</a:t>
            </a:r>
            <a:r>
              <a:rPr lang="en-US" sz="2600" dirty="0"/>
              <a:t> Channel, Website, Facebook).</a:t>
            </a:r>
          </a:p>
          <a:p>
            <a:pPr>
              <a:spcAft>
                <a:spcPts val="1200"/>
              </a:spcAft>
            </a:pPr>
            <a:r>
              <a:rPr lang="en-US" sz="2600" dirty="0"/>
              <a:t>Explore ways to engage and align with communities in the way that would work best for each community. </a:t>
            </a:r>
          </a:p>
          <a:p>
            <a:pPr>
              <a:spcAft>
                <a:spcPts val="1200"/>
              </a:spcAft>
            </a:pPr>
            <a:r>
              <a:rPr lang="en-US" sz="2600" dirty="0"/>
              <a:t>Complete an assessment to learn about each community interest/need. </a:t>
            </a:r>
          </a:p>
          <a:p>
            <a:pPr>
              <a:spcAft>
                <a:spcPts val="1200"/>
              </a:spcAft>
            </a:pPr>
            <a:r>
              <a:rPr lang="en-US" sz="2600" dirty="0"/>
              <a:t>Find ways to highlight community leaders and engage community members in presenting and addressing community issues, concerns, and accomplishments. </a:t>
            </a:r>
          </a:p>
          <a:p>
            <a:pPr>
              <a:spcAft>
                <a:spcPts val="1200"/>
              </a:spcAft>
            </a:pPr>
            <a:r>
              <a:rPr lang="en-US" sz="2600" dirty="0"/>
              <a:t>Improve general knowledge and awareness between each community and the Borough.</a:t>
            </a:r>
          </a:p>
          <a:p>
            <a:pPr>
              <a:spcAft>
                <a:spcPts val="1200"/>
              </a:spcAft>
            </a:pPr>
            <a:endParaRPr lang="en-US" sz="2600" dirty="0"/>
          </a:p>
        </p:txBody>
      </p:sp>
    </p:spTree>
    <p:extLst>
      <p:ext uri="{BB962C8B-B14F-4D97-AF65-F5344CB8AC3E}">
        <p14:creationId xmlns:p14="http://schemas.microsoft.com/office/powerpoint/2010/main" val="3721380688"/>
      </p:ext>
    </p:extLst>
  </p:cSld>
  <p:clrMapOvr>
    <a:masterClrMapping/>
  </p:clrMapOvr>
</p:sld>
</file>

<file path=ppt/theme/theme1.xml><?xml version="1.0" encoding="utf-8"?>
<a:theme xmlns:a="http://schemas.openxmlformats.org/drawingml/2006/main" name="Berlin">
  <a:themeElements>
    <a:clrScheme name="Custom 11">
      <a:dk1>
        <a:srgbClr val="401E20"/>
      </a:dk1>
      <a:lt1>
        <a:srgbClr val="FFFFFF"/>
      </a:lt1>
      <a:dk2>
        <a:srgbClr val="1F8094"/>
      </a:dk2>
      <a:lt2>
        <a:srgbClr val="E7E6E6"/>
      </a:lt2>
      <a:accent1>
        <a:srgbClr val="53ADC4"/>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7733</TotalTime>
  <Words>4897</Words>
  <Application>Microsoft Office PowerPoint</Application>
  <PresentationFormat>Widescreen</PresentationFormat>
  <Paragraphs>577</Paragraphs>
  <Slides>95</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95</vt:i4>
      </vt:variant>
    </vt:vector>
  </HeadingPairs>
  <TitlesOfParts>
    <vt:vector size="99" baseType="lpstr">
      <vt:lpstr>Arial</vt:lpstr>
      <vt:lpstr>Helvetica</vt:lpstr>
      <vt:lpstr>System Font Regular</vt:lpstr>
      <vt:lpstr>Berlin</vt:lpstr>
      <vt:lpstr>Aleutians East Borough</vt:lpstr>
      <vt:lpstr>Vision Navigation Overview</vt:lpstr>
      <vt:lpstr>Components</vt:lpstr>
      <vt:lpstr>Component 1: Establish the Vision</vt:lpstr>
      <vt:lpstr>To ensure the standard of living, well-being &amp; future of our communities </vt:lpstr>
      <vt:lpstr>AEB Values</vt:lpstr>
      <vt:lpstr>PowerPoint Presentation</vt:lpstr>
      <vt:lpstr>Services</vt:lpstr>
      <vt:lpstr>Lessons Added for 2022</vt:lpstr>
      <vt:lpstr>Component 2: Strategic Assessment</vt:lpstr>
      <vt:lpstr>Strategic Projects</vt:lpstr>
      <vt:lpstr>Initiatives Recently Completed</vt:lpstr>
      <vt:lpstr>On-going Initiative</vt:lpstr>
      <vt:lpstr>New Strategic Initiatives</vt:lpstr>
      <vt:lpstr>Strategic Initiative A.1:   Fisheries Advocacy</vt:lpstr>
      <vt:lpstr>Why is the Initiative important?</vt:lpstr>
      <vt:lpstr>Why is the Initiative important?</vt:lpstr>
      <vt:lpstr>What does the Initiative include?</vt:lpstr>
      <vt:lpstr>Recent Accomplishments </vt:lpstr>
      <vt:lpstr>What does the Initiative include?</vt:lpstr>
      <vt:lpstr>Strategic Initiative A.2:   Fisheries Research</vt:lpstr>
      <vt:lpstr>Why is the Initiative important?</vt:lpstr>
      <vt:lpstr>Recent Accomplishments </vt:lpstr>
      <vt:lpstr>What does the Initiative include?</vt:lpstr>
      <vt:lpstr>Strategic Initiative A.3:   Board of Fish</vt:lpstr>
      <vt:lpstr>Why is the Initiative important?</vt:lpstr>
      <vt:lpstr>Recent Accomplishments </vt:lpstr>
      <vt:lpstr>What does the Initiative include?</vt:lpstr>
      <vt:lpstr>Strategic Initiative B:   Diversification of Natural Resources</vt:lpstr>
      <vt:lpstr>Why is the Initiative important?</vt:lpstr>
      <vt:lpstr>Recent Accomplishments </vt:lpstr>
      <vt:lpstr>What does the Initiative include?</vt:lpstr>
      <vt:lpstr>Strategic Initiative C.1:   Marine Infrastructure - Akun Dock &amp; Breakwater </vt:lpstr>
      <vt:lpstr>Why is the Initiative important?</vt:lpstr>
      <vt:lpstr>Recent Accomplishments </vt:lpstr>
      <vt:lpstr>What does the Initiative include?</vt:lpstr>
      <vt:lpstr>Strategic Initiative C.2:   Marine Infrastructure: Cold Bay Dock Repairs</vt:lpstr>
      <vt:lpstr>Why is the Initiative important?</vt:lpstr>
      <vt:lpstr>Recent Accomplishments </vt:lpstr>
      <vt:lpstr>What does the Initiative include?</vt:lpstr>
      <vt:lpstr>Strategic Initiative C.3:   Sand Point and Akutan Harbor Float Construction</vt:lpstr>
      <vt:lpstr>Why is the Initiative important?</vt:lpstr>
      <vt:lpstr>Recent Accomplishments </vt:lpstr>
      <vt:lpstr>What does the Initiative include?</vt:lpstr>
      <vt:lpstr>Strategic Initiative D:   Government &amp; Policy Advocacy </vt:lpstr>
      <vt:lpstr>Why is the Initiative important?</vt:lpstr>
      <vt:lpstr>Recent Accomplishments </vt:lpstr>
      <vt:lpstr>What does the Initiative include?</vt:lpstr>
      <vt:lpstr>Strategic Initiative E:   False Pass Airport</vt:lpstr>
      <vt:lpstr>Why is the Initiative important?</vt:lpstr>
      <vt:lpstr>Recent Accomplishments </vt:lpstr>
      <vt:lpstr>What does the Initiative include?</vt:lpstr>
      <vt:lpstr>Strategic Initiative F: Social Infrastructure and Community Well-Being: Cold Bay School</vt:lpstr>
      <vt:lpstr>Why is the Initiative important?</vt:lpstr>
      <vt:lpstr>Recent Accomplishments </vt:lpstr>
      <vt:lpstr>What does the Initiative include?</vt:lpstr>
      <vt:lpstr>Strategic Initiative G:   Borough Property Management – Nelson Lagoon Apartments</vt:lpstr>
      <vt:lpstr>Why is the Initiative important?</vt:lpstr>
      <vt:lpstr>Recent Accomplishments </vt:lpstr>
      <vt:lpstr>What does the Initiative include?</vt:lpstr>
      <vt:lpstr>Strategic Initiative H:   Deferred Maintenance</vt:lpstr>
      <vt:lpstr>Why is the Initiative important?</vt:lpstr>
      <vt:lpstr>Recent Accomplishments </vt:lpstr>
      <vt:lpstr>What does the Initiative include?</vt:lpstr>
      <vt:lpstr>Strategic Initiative I:   Sand Point School</vt:lpstr>
      <vt:lpstr>Why is the Initiative important?</vt:lpstr>
      <vt:lpstr>Recent Accomplishments </vt:lpstr>
      <vt:lpstr>What does the Initiative include?</vt:lpstr>
      <vt:lpstr>Component 3: Internal Assessment</vt:lpstr>
      <vt:lpstr>Internal Improvement Projects</vt:lpstr>
      <vt:lpstr>Internal Improvement Project 1:   PR and Marketing</vt:lpstr>
      <vt:lpstr>Why is the project important?</vt:lpstr>
      <vt:lpstr>Why is the project important?</vt:lpstr>
      <vt:lpstr>Recent Accomplishments </vt:lpstr>
      <vt:lpstr>What does the project include?</vt:lpstr>
      <vt:lpstr>Internal Improvement Project 2:   Retention Schedule</vt:lpstr>
      <vt:lpstr>Why is the project important?</vt:lpstr>
      <vt:lpstr>Recent Accomplishments </vt:lpstr>
      <vt:lpstr>What does the project include?</vt:lpstr>
      <vt:lpstr>Internal Improvement Project 3:   Policy and Procedure Consistency</vt:lpstr>
      <vt:lpstr>Why is the Initiative important?</vt:lpstr>
      <vt:lpstr>Recent Accomplishments </vt:lpstr>
      <vt:lpstr>What does the Initiative include?</vt:lpstr>
      <vt:lpstr>Internal Improvement Project 4:   Borough Property Maintenance Policy and Procedure </vt:lpstr>
      <vt:lpstr>Why is the Initiative important?</vt:lpstr>
      <vt:lpstr>Recent Accomplishments </vt:lpstr>
      <vt:lpstr>What does the Initiative include?</vt:lpstr>
      <vt:lpstr>Internal Improvement Project 5:   Financial Policies and Procedures </vt:lpstr>
      <vt:lpstr>Why is the Initiative important?</vt:lpstr>
      <vt:lpstr>Recent Accomplishments </vt:lpstr>
      <vt:lpstr>What does the Initiative include?</vt:lpstr>
      <vt:lpstr>Internal Improvement Project 6:   Community &amp; Agency Alignment </vt:lpstr>
      <vt:lpstr>Why is the Initiative important?</vt:lpstr>
      <vt:lpstr>Recent Accomplishments </vt:lpstr>
      <vt:lpstr>What does the Initiative include?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Aleutians East Borough</dc:title>
  <dc:creator>Andrea Garrels</dc:creator>
  <cp:lastModifiedBy>Laura Tanis</cp:lastModifiedBy>
  <cp:revision>96</cp:revision>
  <dcterms:created xsi:type="dcterms:W3CDTF">2020-11-25T20:57:47Z</dcterms:created>
  <dcterms:modified xsi:type="dcterms:W3CDTF">2022-01-19T00:24:31Z</dcterms:modified>
</cp:coreProperties>
</file>